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Lato" panose="020F0502020204030203" pitchFamily="34" charset="77"/>
      <p:regular r:id="rId55"/>
      <p:bold r:id="rId56"/>
      <p:italic r:id="rId57"/>
      <p:boldItalic r:id="rId58"/>
    </p:embeddedFont>
    <p:embeddedFont>
      <p:font typeface="Raleway" pitchFamily="2" charset="77"/>
      <p:regular r:id="rId59"/>
      <p:bold r:id="rId60"/>
      <p:italic r:id="rId61"/>
      <p:boldItalic r:id="rId62"/>
    </p:embeddedFont>
    <p:embeddedFont>
      <p:font typeface="Source Sans Pro" panose="020B05030304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75F76B-6188-45D4-A73B-EBEB48D15617}">
  <a:tblStyle styleId="{1675F76B-6188-45D4-A73B-EBEB48D1561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821E879-07AC-46D5-8E15-027822B2B159}" styleName="Table_1">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9EFF7"/>
          </a:solidFill>
        </a:fill>
      </a:tcStyle>
    </a:band1H>
    <a:band2H>
      <a:tcTxStyle b="off" i="off"/>
      <a:tcStyle>
        <a:tcBdr/>
      </a:tcStyle>
    </a:band2H>
    <a:band1V>
      <a:tcTxStyle b="off" i="off"/>
      <a:tcStyle>
        <a:tcBdr/>
        <a:fill>
          <a:solidFill>
            <a:srgbClr val="E9EFF7"/>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accent1"/>
          </a:solidFill>
        </a:fill>
      </a:tcStyle>
    </a:firstRow>
    <a:neCell>
      <a:tcTxStyle b="off" i="off"/>
      <a:tcStyle>
        <a:tcBdr/>
      </a:tcStyle>
    </a:neCell>
    <a:nwCell>
      <a:tcTxStyle b="off" i="off"/>
      <a:tcStyle>
        <a:tcBdr/>
      </a:tcStyle>
    </a:nwCell>
  </a:tblStyle>
  <a:tblStyle styleId="{DB06E53B-A7F6-4D7B-B006-E30B8E7E9385}"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snapToGrid="0">
      <p:cViewPr varScale="1">
        <p:scale>
          <a:sx n="133" d="100"/>
          <a:sy n="133" d="100"/>
        </p:scale>
        <p:origin x="5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2-13T00:04:38.549" idx="1">
    <p:pos x="6000" y="0"/>
    <p:text>Ridhi
-RIDHI TATINENI</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2-13T00:04:38.550" idx="2">
    <p:pos x="6000" y="0"/>
    <p:text>Ridhi
-RIDHI TATINENI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a:p>
            <a:pPr marL="0" lvl="0" indent="0" algn="l" rtl="0">
              <a:lnSpc>
                <a:spcPct val="100000"/>
              </a:lnSpc>
              <a:spcBef>
                <a:spcPts val="0"/>
              </a:spcBef>
              <a:spcAft>
                <a:spcPts val="0"/>
              </a:spcAft>
              <a:buSzPts val="1100"/>
              <a:buNone/>
            </a:pPr>
            <a:r>
              <a:rPr lang="en"/>
              <a:t>Mention that we made the client accept these deliverables as a method of achieving scope control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LAUKIK</a:t>
            </a:r>
            <a:endParaRPr/>
          </a:p>
        </p:txBody>
      </p:sp>
      <p:sp>
        <p:nvSpPr>
          <p:cNvPr id="277" name="Google Shape;27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LAUKIK</a:t>
            </a:r>
            <a:endParaRPr>
              <a:solidFill>
                <a:schemeClr val="dk1"/>
              </a:solidFill>
            </a:endParaRPr>
          </a:p>
          <a:p>
            <a:pPr marL="0" lvl="0" indent="0" algn="l" rtl="0">
              <a:lnSpc>
                <a:spcPct val="100000"/>
              </a:lnSpc>
              <a:spcBef>
                <a:spcPts val="0"/>
              </a:spcBef>
              <a:spcAft>
                <a:spcPts val="0"/>
              </a:spcAft>
              <a:buSzPts val="1100"/>
              <a:buNone/>
            </a:pPr>
            <a:endParaRPr/>
          </a:p>
        </p:txBody>
      </p:sp>
      <p:sp>
        <p:nvSpPr>
          <p:cNvPr id="282" name="Google Shape;2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LAUKIK</a:t>
            </a:r>
            <a:endParaRPr>
              <a:solidFill>
                <a:schemeClr val="dk1"/>
              </a:solidFill>
            </a:endParaRPr>
          </a:p>
          <a:p>
            <a:pPr marL="0" lvl="0" indent="0" algn="l" rtl="0">
              <a:lnSpc>
                <a:spcPct val="100000"/>
              </a:lnSpc>
              <a:spcBef>
                <a:spcPts val="0"/>
              </a:spcBef>
              <a:spcAft>
                <a:spcPts val="0"/>
              </a:spcAft>
              <a:buSzPts val="1100"/>
              <a:buNone/>
            </a:pPr>
            <a:endParaRPr/>
          </a:p>
        </p:txBody>
      </p:sp>
      <p:sp>
        <p:nvSpPr>
          <p:cNvPr id="313" name="Google Shape;31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MALVIKA</a:t>
            </a:r>
            <a:endParaRPr/>
          </a:p>
        </p:txBody>
      </p:sp>
      <p:sp>
        <p:nvSpPr>
          <p:cNvPr id="330" name="Google Shape;330;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80" name="Google Shape;180;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a:solidFill>
                  <a:schemeClr val="dk2"/>
                </a:solidFill>
              </a:rPr>
              <a:t>MALVIKA</a:t>
            </a:r>
            <a:endParaRPr>
              <a:solidFill>
                <a:schemeClr val="dk2"/>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MALVIKA</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MALVIKA</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By apportion method, just write the cost below the WBS. , </a:t>
            </a:r>
            <a:endParaRPr/>
          </a:p>
          <a:p>
            <a:pPr marL="0" lvl="0" indent="0" algn="l" rtl="0">
              <a:lnSpc>
                <a:spcPct val="100000"/>
              </a:lnSpc>
              <a:spcBef>
                <a:spcPts val="0"/>
              </a:spcBef>
              <a:spcAft>
                <a:spcPts val="0"/>
              </a:spcAft>
              <a:buSzPts val="1100"/>
              <a:buNone/>
            </a:pPr>
            <a:r>
              <a:rPr lang="en" b="1"/>
              <a:t>Apportion Methods:</a:t>
            </a:r>
            <a:r>
              <a:rPr lang="en"/>
              <a:t>  This method is an extension to the ratio method. Apportionment is used when projects closely follow past projects in features and costs. Given good historical data, estimates can be made quickly with little effort and reasonable accuracy. This method is very common in projects that are relatively standard but have some small variation or customization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MALVIKA</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JHANANI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JHANANI</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JHANANI</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2"/>
              </a:buClr>
              <a:buSzPts val="1100"/>
              <a:buFont typeface="Arial"/>
              <a:buNone/>
            </a:pPr>
            <a:r>
              <a:rPr lang="en" sz="2800">
                <a:solidFill>
                  <a:schemeClr val="dk2"/>
                </a:solidFill>
              </a:rPr>
              <a:t>•</a:t>
            </a:r>
            <a:r>
              <a:rPr lang="en" sz="2800">
                <a:solidFill>
                  <a:schemeClr val="dk2"/>
                </a:solidFill>
                <a:latin typeface="Calibri"/>
                <a:ea typeface="Calibri"/>
                <a:cs typeface="Calibri"/>
                <a:sym typeface="Calibri"/>
              </a:rPr>
              <a:t>Something about the client and consulting firm.</a:t>
            </a:r>
            <a:endParaRPr sz="2800">
              <a:solidFill>
                <a:schemeClr val="dk2"/>
              </a:solidFill>
              <a:latin typeface="Calibri"/>
              <a:ea typeface="Calibri"/>
              <a:cs typeface="Calibri"/>
              <a:sym typeface="Calibri"/>
            </a:endParaRPr>
          </a:p>
          <a:p>
            <a:pPr marL="0" lvl="0" indent="0" algn="l" rtl="0">
              <a:lnSpc>
                <a:spcPct val="90000"/>
              </a:lnSpc>
              <a:spcBef>
                <a:spcPts val="1000"/>
              </a:spcBef>
              <a:spcAft>
                <a:spcPts val="0"/>
              </a:spcAft>
              <a:buClr>
                <a:schemeClr val="dk2"/>
              </a:buClr>
              <a:buSzPts val="1100"/>
              <a:buFont typeface="Arial"/>
              <a:buNone/>
            </a:pPr>
            <a:r>
              <a:rPr lang="en" sz="2800">
                <a:solidFill>
                  <a:schemeClr val="dk2"/>
                </a:solidFill>
              </a:rPr>
              <a:t>•</a:t>
            </a:r>
            <a:r>
              <a:rPr lang="en" sz="2800">
                <a:solidFill>
                  <a:schemeClr val="dk2"/>
                </a:solidFill>
                <a:latin typeface="Calibri"/>
                <a:ea typeface="Calibri"/>
                <a:cs typeface="Calibri"/>
                <a:sym typeface="Calibri"/>
              </a:rPr>
              <a:t>Who the client are??their back ground/high level of what their business and why they are starting the restaurant business.</a:t>
            </a:r>
            <a:endParaRPr sz="2800">
              <a:solidFill>
                <a:schemeClr val="dk2"/>
              </a:solidFill>
              <a:latin typeface="Calibri"/>
              <a:ea typeface="Calibri"/>
              <a:cs typeface="Calibri"/>
              <a:sym typeface="Calibri"/>
            </a:endParaRPr>
          </a:p>
          <a:p>
            <a:pPr marL="0" lvl="0" indent="0" algn="l" rtl="0">
              <a:lnSpc>
                <a:spcPct val="90000"/>
              </a:lnSpc>
              <a:spcBef>
                <a:spcPts val="1000"/>
              </a:spcBef>
              <a:spcAft>
                <a:spcPts val="0"/>
              </a:spcAft>
              <a:buClr>
                <a:schemeClr val="dk2"/>
              </a:buClr>
              <a:buSzPts val="1100"/>
              <a:buFont typeface="Arial"/>
              <a:buNone/>
            </a:pPr>
            <a:r>
              <a:rPr lang="en" sz="2800">
                <a:solidFill>
                  <a:schemeClr val="dk2"/>
                </a:solidFill>
              </a:rPr>
              <a:t>•</a:t>
            </a:r>
            <a:r>
              <a:rPr lang="en" sz="2800">
                <a:solidFill>
                  <a:schemeClr val="dk2"/>
                </a:solidFill>
                <a:latin typeface="Calibri"/>
                <a:ea typeface="Calibri"/>
                <a:cs typeface="Calibri"/>
                <a:sym typeface="Calibri"/>
              </a:rPr>
              <a:t>Consulting firm – type of service rendered/ experience/who are our customer base.</a:t>
            </a:r>
            <a:endParaRPr sz="2800">
              <a:solidFill>
                <a:schemeClr val="dk2"/>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JHANANI</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Appraisals and feedback</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Issue log</a:t>
            </a:r>
            <a:endParaRPr>
              <a:solidFill>
                <a:schemeClr val="dk1"/>
              </a:solidFill>
            </a:endParaRPr>
          </a:p>
          <a:p>
            <a:pPr marL="0" lvl="0" indent="0" algn="l" rtl="0">
              <a:lnSpc>
                <a:spcPct val="100000"/>
              </a:lnSpc>
              <a:spcBef>
                <a:spcPts val="0"/>
              </a:spcBef>
              <a:spcAft>
                <a:spcPts val="0"/>
              </a:spcAft>
              <a:buSzPts val="1100"/>
              <a:buNone/>
            </a:pPr>
            <a:endParaRPr/>
          </a:p>
        </p:txBody>
      </p:sp>
      <p:sp>
        <p:nvSpPr>
          <p:cNvPr id="423" name="Google Shape;423;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RIDHI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2"/>
                </a:solidFill>
              </a:rPr>
              <a:t>RIDHI	</a:t>
            </a:r>
            <a:endParaRPr>
              <a:solidFill>
                <a:schemeClr val="dk2"/>
              </a:solidFill>
            </a:endParaRPr>
          </a:p>
          <a:p>
            <a:pPr marL="0" lvl="0" indent="0" algn="l" rtl="0">
              <a:lnSpc>
                <a:spcPct val="100000"/>
              </a:lnSpc>
              <a:spcBef>
                <a:spcPts val="0"/>
              </a:spcBef>
              <a:spcAft>
                <a:spcPts val="0"/>
              </a:spcAft>
              <a:buSzPts val="1100"/>
              <a:buNone/>
            </a:pPr>
            <a:r>
              <a:rPr lang="en"/>
              <a:t>Failure Mode Effective Analysis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2"/>
                </a:solidFill>
              </a:rPr>
              <a:t>RIDHI	</a:t>
            </a:r>
            <a:endParaRPr>
              <a:solidFill>
                <a:schemeClr val="dk2"/>
              </a:solidFill>
            </a:endParaRPr>
          </a:p>
          <a:p>
            <a:pPr marL="0" lvl="0" indent="0" algn="l" rtl="0">
              <a:lnSpc>
                <a:spcPct val="100000"/>
              </a:lnSpc>
              <a:spcBef>
                <a:spcPts val="0"/>
              </a:spcBef>
              <a:spcAft>
                <a:spcPts val="0"/>
              </a:spcAft>
              <a:buSzPts val="1100"/>
              <a:buNone/>
            </a:pPr>
            <a:r>
              <a:rPr lang="en"/>
              <a:t>Failure Mode Effective Analysis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2"/>
                </a:solidFill>
              </a:rPr>
              <a:t>RIDHI	</a:t>
            </a:r>
            <a:endParaRPr>
              <a:solidFill>
                <a:schemeClr val="dk2"/>
              </a:solidFill>
            </a:endParaRPr>
          </a:p>
          <a:p>
            <a:pPr marL="0" lvl="0" indent="0" algn="l" rtl="0">
              <a:lnSpc>
                <a:spcPct val="100000"/>
              </a:lnSpc>
              <a:spcBef>
                <a:spcPts val="0"/>
              </a:spcBef>
              <a:spcAft>
                <a:spcPts val="0"/>
              </a:spcAft>
              <a:buSzPts val="1100"/>
              <a:buNone/>
            </a:pPr>
            <a:r>
              <a:rPr lang="en"/>
              <a:t>Failure Mode Effective Analysis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49e60ed6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49e60ed6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2" name="Google Shape;81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a:solidFill>
                  <a:schemeClr val="dk2"/>
                </a:solidFill>
              </a:rPr>
              <a:t>RIDHI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TONY</a:t>
            </a:r>
            <a:endParaRPr/>
          </a:p>
        </p:txBody>
      </p:sp>
      <p:sp>
        <p:nvSpPr>
          <p:cNvPr id="817" name="Google Shape;81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TONY</a:t>
            </a:r>
            <a:endParaRPr/>
          </a:p>
        </p:txBody>
      </p:sp>
      <p:sp>
        <p:nvSpPr>
          <p:cNvPr id="823" name="Google Shape;82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TONY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TONY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49e60ed6d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49e60ed6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RIDHI</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they were looking for??</a:t>
            </a:r>
            <a:endParaRPr/>
          </a:p>
          <a:p>
            <a:pPr marL="0" lvl="0" indent="0" algn="l" rtl="0">
              <a:lnSpc>
                <a:spcPct val="100000"/>
              </a:lnSpc>
              <a:spcBef>
                <a:spcPts val="0"/>
              </a:spcBef>
              <a:spcAft>
                <a:spcPts val="0"/>
              </a:spcAft>
              <a:buSzPts val="1100"/>
              <a:buNone/>
            </a:pPr>
            <a:r>
              <a:rPr lang="en"/>
              <a:t>Change the title - something as a first point of discussion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RIDHi</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Business plan - what they want to achieve and how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RIDHI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ARYA</a:t>
            </a:r>
            <a:endParaRPr/>
          </a:p>
        </p:txBody>
      </p:sp>
      <p:sp>
        <p:nvSpPr>
          <p:cNvPr id="241" name="Google Shape;241;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ARYA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866216" y="1085850"/>
            <a:ext cx="6619244" cy="249718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866216" y="3583035"/>
            <a:ext cx="6619244" cy="646065"/>
          </a:xfrm>
          <a:prstGeom prst="rect">
            <a:avLst/>
          </a:prstGeom>
          <a:noFill/>
          <a:ln>
            <a:noFill/>
          </a:ln>
        </p:spPr>
        <p:txBody>
          <a:bodyPr spcFirstLastPara="1" wrap="square" lIns="91425" tIns="45700" rIns="91425" bIns="45700" anchor="t" anchorCtr="0">
            <a:noAutofit/>
          </a:bodyPr>
          <a:lstStyle>
            <a:lvl1pPr lvl="0" algn="l">
              <a:spcBef>
                <a:spcPts val="750"/>
              </a:spcBef>
              <a:spcAft>
                <a:spcPts val="0"/>
              </a:spcAft>
              <a:buSzPts val="1200"/>
              <a:buNone/>
              <a:defRPr cap="none">
                <a:solidFill>
                  <a:srgbClr val="86D1D8"/>
                </a:solidFill>
              </a:defRPr>
            </a:lvl1pPr>
            <a:lvl2pPr lvl="1" algn="ctr">
              <a:spcBef>
                <a:spcPts val="750"/>
              </a:spcBef>
              <a:spcAft>
                <a:spcPts val="0"/>
              </a:spcAft>
              <a:buSzPts val="1080"/>
              <a:buNone/>
              <a:defRPr>
                <a:solidFill>
                  <a:schemeClr val="lt1"/>
                </a:solidFill>
              </a:defRPr>
            </a:lvl2pPr>
            <a:lvl3pPr lvl="2" algn="ctr">
              <a:spcBef>
                <a:spcPts val="750"/>
              </a:spcBef>
              <a:spcAft>
                <a:spcPts val="0"/>
              </a:spcAft>
              <a:buSzPts val="960"/>
              <a:buNone/>
              <a:defRPr>
                <a:solidFill>
                  <a:schemeClr val="lt1"/>
                </a:solidFill>
              </a:defRPr>
            </a:lvl3pPr>
            <a:lvl4pPr lvl="3" algn="ctr">
              <a:spcBef>
                <a:spcPts val="750"/>
              </a:spcBef>
              <a:spcAft>
                <a:spcPts val="0"/>
              </a:spcAft>
              <a:buSzPts val="840"/>
              <a:buNone/>
              <a:defRPr>
                <a:solidFill>
                  <a:schemeClr val="lt1"/>
                </a:solidFill>
              </a:defRPr>
            </a:lvl4pPr>
            <a:lvl5pPr lvl="4" algn="ctr">
              <a:spcBef>
                <a:spcPts val="750"/>
              </a:spcBef>
              <a:spcAft>
                <a:spcPts val="0"/>
              </a:spcAft>
              <a:buSzPts val="840"/>
              <a:buNone/>
              <a:defRPr>
                <a:solidFill>
                  <a:schemeClr val="lt1"/>
                </a:solidFill>
              </a:defRPr>
            </a:lvl5pPr>
            <a:lvl6pPr lvl="5" algn="ctr">
              <a:spcBef>
                <a:spcPts val="750"/>
              </a:spcBef>
              <a:spcAft>
                <a:spcPts val="0"/>
              </a:spcAft>
              <a:buSzPts val="840"/>
              <a:buNone/>
              <a:defRPr>
                <a:solidFill>
                  <a:schemeClr val="lt1"/>
                </a:solidFill>
              </a:defRPr>
            </a:lvl6pPr>
            <a:lvl7pPr lvl="6" algn="ctr">
              <a:spcBef>
                <a:spcPts val="750"/>
              </a:spcBef>
              <a:spcAft>
                <a:spcPts val="0"/>
              </a:spcAft>
              <a:buSzPts val="840"/>
              <a:buNone/>
              <a:defRPr>
                <a:solidFill>
                  <a:schemeClr val="lt1"/>
                </a:solidFill>
              </a:defRPr>
            </a:lvl7pPr>
            <a:lvl8pPr lvl="7" algn="ctr">
              <a:spcBef>
                <a:spcPts val="750"/>
              </a:spcBef>
              <a:spcAft>
                <a:spcPts val="0"/>
              </a:spcAft>
              <a:buSzPts val="840"/>
              <a:buNone/>
              <a:defRPr>
                <a:solidFill>
                  <a:schemeClr val="lt1"/>
                </a:solidFill>
              </a:defRPr>
            </a:lvl8pPr>
            <a:lvl9pPr lvl="8" algn="ctr">
              <a:spcBef>
                <a:spcPts val="750"/>
              </a:spcBef>
              <a:spcAft>
                <a:spcPts val="0"/>
              </a:spcAft>
              <a:buSzPts val="840"/>
              <a:buNone/>
              <a:defRPr>
                <a:solidFill>
                  <a:schemeClr val="lt1"/>
                </a:solidFill>
              </a:defRPr>
            </a:lvl9pPr>
          </a:lstStyle>
          <a:p>
            <a:endParaRPr/>
          </a:p>
        </p:txBody>
      </p:sp>
      <p:sp>
        <p:nvSpPr>
          <p:cNvPr id="20" name="Google Shape;20;p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866215" y="1085850"/>
            <a:ext cx="2550798" cy="10858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body" idx="1"/>
          </p:nvPr>
        </p:nvSpPr>
        <p:spPr>
          <a:xfrm>
            <a:off x="3588462" y="1085850"/>
            <a:ext cx="3896998" cy="3429000"/>
          </a:xfrm>
          <a:prstGeom prst="rect">
            <a:avLst/>
          </a:prstGeom>
          <a:noFill/>
          <a:ln>
            <a:noFill/>
          </a:ln>
        </p:spPr>
        <p:txBody>
          <a:bodyPr spcFirstLastPara="1" wrap="square" lIns="91425" tIns="45700" rIns="91425" bIns="45700" anchor="ctr" anchorCtr="0">
            <a:noAutofit/>
          </a:bodyPr>
          <a:lstStyle>
            <a:lvl1pPr marL="457200" lvl="0" indent="-304800" algn="l">
              <a:spcBef>
                <a:spcPts val="750"/>
              </a:spcBef>
              <a:spcAft>
                <a:spcPts val="0"/>
              </a:spcAft>
              <a:buSzPts val="1200"/>
              <a:buChar char="▶"/>
              <a:defRPr sz="1500"/>
            </a:lvl1pPr>
            <a:lvl2pPr marL="914400" lvl="1" indent="-297180" algn="l">
              <a:spcBef>
                <a:spcPts val="750"/>
              </a:spcBef>
              <a:spcAft>
                <a:spcPts val="0"/>
              </a:spcAft>
              <a:buSzPts val="1080"/>
              <a:buChar char="▶"/>
              <a:defRPr sz="1350"/>
            </a:lvl2pPr>
            <a:lvl3pPr marL="1371600" lvl="2" indent="-289560" algn="l">
              <a:spcBef>
                <a:spcPts val="750"/>
              </a:spcBef>
              <a:spcAft>
                <a:spcPts val="0"/>
              </a:spcAft>
              <a:buSzPts val="960"/>
              <a:buChar char="▶"/>
              <a:defRPr sz="1200"/>
            </a:lvl3pPr>
            <a:lvl4pPr marL="1828800" lvl="3" indent="-281939" algn="l">
              <a:spcBef>
                <a:spcPts val="750"/>
              </a:spcBef>
              <a:spcAft>
                <a:spcPts val="0"/>
              </a:spcAft>
              <a:buSzPts val="840"/>
              <a:buChar char="▶"/>
              <a:defRPr sz="1050"/>
            </a:lvl4pPr>
            <a:lvl5pPr marL="2286000" lvl="4" indent="-281939" algn="l">
              <a:spcBef>
                <a:spcPts val="750"/>
              </a:spcBef>
              <a:spcAft>
                <a:spcPts val="0"/>
              </a:spcAft>
              <a:buSzPts val="840"/>
              <a:buChar char="▶"/>
              <a:defRPr sz="1050"/>
            </a:lvl5pPr>
            <a:lvl6pPr marL="2743200" lvl="5" indent="-281939" algn="l">
              <a:spcBef>
                <a:spcPts val="750"/>
              </a:spcBef>
              <a:spcAft>
                <a:spcPts val="0"/>
              </a:spcAft>
              <a:buSzPts val="840"/>
              <a:buChar char="▶"/>
              <a:defRPr sz="1050"/>
            </a:lvl6pPr>
            <a:lvl7pPr marL="3200400" lvl="6" indent="-281939" algn="l">
              <a:spcBef>
                <a:spcPts val="750"/>
              </a:spcBef>
              <a:spcAft>
                <a:spcPts val="0"/>
              </a:spcAft>
              <a:buSzPts val="840"/>
              <a:buChar char="▶"/>
              <a:defRPr sz="1050"/>
            </a:lvl7pPr>
            <a:lvl8pPr marL="3657600" lvl="7" indent="-281940" algn="l">
              <a:spcBef>
                <a:spcPts val="750"/>
              </a:spcBef>
              <a:spcAft>
                <a:spcPts val="0"/>
              </a:spcAft>
              <a:buSzPts val="840"/>
              <a:buChar char="▶"/>
              <a:defRPr sz="1050"/>
            </a:lvl8pPr>
            <a:lvl9pPr marL="4114800" lvl="8" indent="-281940" algn="l">
              <a:spcBef>
                <a:spcPts val="750"/>
              </a:spcBef>
              <a:spcAft>
                <a:spcPts val="0"/>
              </a:spcAft>
              <a:buSzPts val="840"/>
              <a:buChar char="▶"/>
              <a:defRPr sz="1050"/>
            </a:lvl9pPr>
          </a:lstStyle>
          <a:p>
            <a:endParaRPr/>
          </a:p>
        </p:txBody>
      </p:sp>
      <p:sp>
        <p:nvSpPr>
          <p:cNvPr id="73" name="Google Shape;73;p12"/>
          <p:cNvSpPr txBox="1">
            <a:spLocks noGrp="1"/>
          </p:cNvSpPr>
          <p:nvPr>
            <p:ph type="body" idx="2"/>
          </p:nvPr>
        </p:nvSpPr>
        <p:spPr>
          <a:xfrm>
            <a:off x="866215" y="2346961"/>
            <a:ext cx="2550797" cy="2171699"/>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74" name="Google Shape;74;p1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865430" y="1390644"/>
            <a:ext cx="3819680" cy="118110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700"/>
              <a:buFont typeface="Century Gothic"/>
              <a:buNone/>
              <a:defRPr sz="27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80" name="Google Shape;80;p13"/>
          <p:cNvSpPr txBox="1">
            <a:spLocks noGrp="1"/>
          </p:cNvSpPr>
          <p:nvPr>
            <p:ph type="body" idx="1"/>
          </p:nvPr>
        </p:nvSpPr>
        <p:spPr>
          <a:xfrm>
            <a:off x="866216" y="2743200"/>
            <a:ext cx="3813734" cy="1028700"/>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81" name="Google Shape;81;p1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866217" y="3600440"/>
            <a:ext cx="6619243"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a:spLocks noGrp="1"/>
          </p:cNvSpPr>
          <p:nvPr>
            <p:ph type="pic" idx="2"/>
          </p:nvPr>
        </p:nvSpPr>
        <p:spPr>
          <a:xfrm>
            <a:off x="866216" y="514350"/>
            <a:ext cx="6619244" cy="27305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87" name="Google Shape;87;p14"/>
          <p:cNvSpPr txBox="1">
            <a:spLocks noGrp="1"/>
          </p:cNvSpPr>
          <p:nvPr>
            <p:ph type="body" idx="1"/>
          </p:nvPr>
        </p:nvSpPr>
        <p:spPr>
          <a:xfrm>
            <a:off x="866217" y="4025494"/>
            <a:ext cx="6619242" cy="370284"/>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88" name="Google Shape;88;p14"/>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866216" y="1085850"/>
            <a:ext cx="6619244" cy="1485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5"/>
          <p:cNvSpPr txBox="1">
            <a:spLocks noGrp="1"/>
          </p:cNvSpPr>
          <p:nvPr>
            <p:ph type="body" idx="1"/>
          </p:nvPr>
        </p:nvSpPr>
        <p:spPr>
          <a:xfrm>
            <a:off x="866216" y="2743200"/>
            <a:ext cx="6619244" cy="1771650"/>
          </a:xfrm>
          <a:prstGeom prst="rect">
            <a:avLst/>
          </a:prstGeom>
          <a:noFill/>
          <a:ln>
            <a:noFill/>
          </a:ln>
        </p:spPr>
        <p:txBody>
          <a:bodyPr spcFirstLastPara="1" wrap="square" lIns="91425" tIns="45700" rIns="91425" bIns="45700" anchor="ctr" anchorCtr="0">
            <a:noAutofit/>
          </a:bodyPr>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4" name="Google Shape;94;p1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1181101" y="1085850"/>
            <a:ext cx="5999486" cy="17425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body" idx="1"/>
          </p:nvPr>
        </p:nvSpPr>
        <p:spPr>
          <a:xfrm>
            <a:off x="1447800" y="2828380"/>
            <a:ext cx="5459737" cy="256631"/>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b="0" i="0" cap="small">
                <a:solidFill>
                  <a:srgbClr val="86D1D8"/>
                </a:solidFill>
                <a:latin typeface="Century Gothic"/>
                <a:ea typeface="Century Gothic"/>
                <a:cs typeface="Century Gothic"/>
                <a:sym typeface="Century Gothic"/>
              </a:defRPr>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00" name="Google Shape;100;p16"/>
          <p:cNvSpPr txBox="1">
            <a:spLocks noGrp="1"/>
          </p:cNvSpPr>
          <p:nvPr>
            <p:ph type="body" idx="2"/>
          </p:nvPr>
        </p:nvSpPr>
        <p:spPr>
          <a:xfrm>
            <a:off x="866216" y="3262993"/>
            <a:ext cx="6619244" cy="1257300"/>
          </a:xfrm>
          <a:prstGeom prst="rect">
            <a:avLst/>
          </a:prstGeom>
          <a:noFill/>
          <a:ln>
            <a:noFill/>
          </a:ln>
        </p:spPr>
        <p:txBody>
          <a:bodyPr spcFirstLastPara="1" wrap="square" lIns="91425" tIns="45700" rIns="91425" bIns="45700" anchor="ctr" anchorCtr="0">
            <a:noAutofit/>
          </a:bodyPr>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01" name="Google Shape;101;p1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6"/>
          <p:cNvSpPr txBox="1"/>
          <p:nvPr/>
        </p:nvSpPr>
        <p:spPr>
          <a:xfrm>
            <a:off x="673721" y="728440"/>
            <a:ext cx="601434" cy="150041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9150" b="0" i="0" u="none" strike="noStrike" cap="none">
                <a:solidFill>
                  <a:srgbClr val="86D1D8"/>
                </a:solidFill>
                <a:latin typeface="Arial"/>
                <a:ea typeface="Arial"/>
                <a:cs typeface="Arial"/>
                <a:sym typeface="Arial"/>
              </a:rPr>
              <a:t>“</a:t>
            </a:r>
            <a:endParaRPr/>
          </a:p>
        </p:txBody>
      </p:sp>
      <p:sp>
        <p:nvSpPr>
          <p:cNvPr id="105" name="Google Shape;105;p16"/>
          <p:cNvSpPr txBox="1"/>
          <p:nvPr/>
        </p:nvSpPr>
        <p:spPr>
          <a:xfrm>
            <a:off x="6997868" y="1960341"/>
            <a:ext cx="601434" cy="1500411"/>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 sz="915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66216" y="2343151"/>
            <a:ext cx="6619245" cy="123988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109" name="Google Shape;109;p1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474710" y="1485900"/>
            <a:ext cx="2210150"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5" name="Google Shape;115;p18"/>
          <p:cNvSpPr txBox="1">
            <a:spLocks noGrp="1"/>
          </p:cNvSpPr>
          <p:nvPr>
            <p:ph type="body" idx="2"/>
          </p:nvPr>
        </p:nvSpPr>
        <p:spPr>
          <a:xfrm>
            <a:off x="489347" y="2000250"/>
            <a:ext cx="2195513" cy="2692004"/>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6" name="Google Shape;116;p18"/>
          <p:cNvSpPr txBox="1">
            <a:spLocks noGrp="1"/>
          </p:cNvSpPr>
          <p:nvPr>
            <p:ph type="body" idx="3"/>
          </p:nvPr>
        </p:nvSpPr>
        <p:spPr>
          <a:xfrm>
            <a:off x="2912745" y="1485900"/>
            <a:ext cx="2202181"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7" name="Google Shape;117;p18"/>
          <p:cNvSpPr txBox="1">
            <a:spLocks noGrp="1"/>
          </p:cNvSpPr>
          <p:nvPr>
            <p:ph type="body" idx="4"/>
          </p:nvPr>
        </p:nvSpPr>
        <p:spPr>
          <a:xfrm>
            <a:off x="2904829" y="2000250"/>
            <a:ext cx="2210096" cy="2692004"/>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8" name="Google Shape;118;p18"/>
          <p:cNvSpPr txBox="1">
            <a:spLocks noGrp="1"/>
          </p:cNvSpPr>
          <p:nvPr>
            <p:ph type="body" idx="5"/>
          </p:nvPr>
        </p:nvSpPr>
        <p:spPr>
          <a:xfrm>
            <a:off x="5343525" y="1485900"/>
            <a:ext cx="2199085"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9" name="Google Shape;119;p18"/>
          <p:cNvSpPr txBox="1">
            <a:spLocks noGrp="1"/>
          </p:cNvSpPr>
          <p:nvPr>
            <p:ph type="body" idx="6"/>
          </p:nvPr>
        </p:nvSpPr>
        <p:spPr>
          <a:xfrm>
            <a:off x="5343525" y="2000250"/>
            <a:ext cx="2199085" cy="2692004"/>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20" name="Google Shape;120;p18"/>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1" name="Google Shape;121;p18"/>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2" name="Google Shape;122;p1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body" idx="1"/>
          </p:nvPr>
        </p:nvSpPr>
        <p:spPr>
          <a:xfrm>
            <a:off x="489347" y="3188212"/>
            <a:ext cx="2205038"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28" name="Google Shape;128;p19"/>
          <p:cNvSpPr>
            <a:spLocks noGrp="1"/>
          </p:cNvSpPr>
          <p:nvPr>
            <p:ph type="pic" idx="2"/>
          </p:nvPr>
        </p:nvSpPr>
        <p:spPr>
          <a:xfrm>
            <a:off x="489347" y="1657350"/>
            <a:ext cx="2205038"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19"/>
          <p:cNvSpPr txBox="1">
            <a:spLocks noGrp="1"/>
          </p:cNvSpPr>
          <p:nvPr>
            <p:ph type="body" idx="3"/>
          </p:nvPr>
        </p:nvSpPr>
        <p:spPr>
          <a:xfrm>
            <a:off x="489347" y="3620409"/>
            <a:ext cx="2205038" cy="494392"/>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30" name="Google Shape;130;p19"/>
          <p:cNvSpPr txBox="1">
            <a:spLocks noGrp="1"/>
          </p:cNvSpPr>
          <p:nvPr>
            <p:ph type="body" idx="4"/>
          </p:nvPr>
        </p:nvSpPr>
        <p:spPr>
          <a:xfrm>
            <a:off x="2917032" y="3188212"/>
            <a:ext cx="219789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1" name="Google Shape;131;p19"/>
          <p:cNvSpPr>
            <a:spLocks noGrp="1"/>
          </p:cNvSpPr>
          <p:nvPr>
            <p:ph type="pic" idx="5"/>
          </p:nvPr>
        </p:nvSpPr>
        <p:spPr>
          <a:xfrm>
            <a:off x="2917031" y="1657350"/>
            <a:ext cx="2197894"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2" name="Google Shape;132;p19"/>
          <p:cNvSpPr txBox="1">
            <a:spLocks noGrp="1"/>
          </p:cNvSpPr>
          <p:nvPr>
            <p:ph type="body" idx="6"/>
          </p:nvPr>
        </p:nvSpPr>
        <p:spPr>
          <a:xfrm>
            <a:off x="2916016" y="3620408"/>
            <a:ext cx="2200805" cy="494392"/>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33" name="Google Shape;133;p19"/>
          <p:cNvSpPr txBox="1">
            <a:spLocks noGrp="1"/>
          </p:cNvSpPr>
          <p:nvPr>
            <p:ph type="body" idx="7"/>
          </p:nvPr>
        </p:nvSpPr>
        <p:spPr>
          <a:xfrm>
            <a:off x="5343525" y="3188212"/>
            <a:ext cx="2199085"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4" name="Google Shape;134;p19"/>
          <p:cNvSpPr>
            <a:spLocks noGrp="1"/>
          </p:cNvSpPr>
          <p:nvPr>
            <p:ph type="pic" idx="8"/>
          </p:nvPr>
        </p:nvSpPr>
        <p:spPr>
          <a:xfrm>
            <a:off x="5343525" y="1657350"/>
            <a:ext cx="2199085"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5" name="Google Shape;135;p19"/>
          <p:cNvSpPr txBox="1">
            <a:spLocks noGrp="1"/>
          </p:cNvSpPr>
          <p:nvPr>
            <p:ph type="body" idx="9"/>
          </p:nvPr>
        </p:nvSpPr>
        <p:spPr>
          <a:xfrm>
            <a:off x="5343432" y="3620406"/>
            <a:ext cx="2201998" cy="494392"/>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36" name="Google Shape;136;p19"/>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7" name="Google Shape;137;p19"/>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8" name="Google Shape;138;p1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0"/>
          <p:cNvSpPr txBox="1">
            <a:spLocks noGrp="1"/>
          </p:cNvSpPr>
          <p:nvPr>
            <p:ph type="body" idx="1"/>
          </p:nvPr>
        </p:nvSpPr>
        <p:spPr>
          <a:xfrm rot="5400000">
            <a:off x="2609131" y="-241959"/>
            <a:ext cx="3146611" cy="6709906"/>
          </a:xfrm>
          <a:prstGeom prst="rect">
            <a:avLst/>
          </a:prstGeom>
          <a:noFill/>
          <a:ln>
            <a:noFill/>
          </a:ln>
        </p:spPr>
        <p:txBody>
          <a:bodyPr spcFirstLastPara="1" wrap="square" lIns="91425" tIns="45700" rIns="91425" bIns="45700" anchor="t" anchorCtr="0">
            <a:no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44" name="Google Shape;144;p2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spTree>
      <p:nvGrpSpPr>
        <p:cNvPr id="1" name="Shape 23"/>
        <p:cNvGrpSpPr/>
        <p:nvPr/>
      </p:nvGrpSpPr>
      <p:grpSpPr>
        <a:xfrm>
          <a:off x="0" y="0"/>
          <a:ext cx="0" cy="0"/>
          <a:chOff x="0" y="0"/>
          <a:chExt cx="0" cy="0"/>
        </a:xfrm>
      </p:grpSpPr>
      <p:sp>
        <p:nvSpPr>
          <p:cNvPr id="24" name="Google Shape;24;p3"/>
          <p:cNvSpPr txBox="1">
            <a:spLocks noGrp="1"/>
          </p:cNvSpPr>
          <p:nvPr>
            <p:ph type="body" idx="1"/>
          </p:nvPr>
        </p:nvSpPr>
        <p:spPr>
          <a:xfrm>
            <a:off x="3929063" y="685681"/>
            <a:ext cx="3594000" cy="3711600"/>
          </a:xfrm>
          <a:prstGeom prst="rect">
            <a:avLst/>
          </a:prstGeom>
          <a:noFill/>
          <a:ln>
            <a:noFill/>
          </a:ln>
        </p:spPr>
        <p:txBody>
          <a:bodyPr spcFirstLastPara="1" wrap="square" lIns="41150" tIns="34275" rIns="68575" bIns="34275" anchor="t" anchorCtr="0">
            <a:noAutofit/>
          </a:bodyPr>
          <a:lstStyle>
            <a:lvl1pPr marL="457200" lvl="0" indent="-228600" algn="l">
              <a:lnSpc>
                <a:spcPct val="90000"/>
              </a:lnSpc>
              <a:spcBef>
                <a:spcPts val="800"/>
              </a:spcBef>
              <a:spcAft>
                <a:spcPts val="0"/>
              </a:spcAft>
              <a:buClr>
                <a:schemeClr val="lt1"/>
              </a:buClr>
              <a:buSzPts val="4800"/>
              <a:buNone/>
              <a:defRPr sz="4800" b="0">
                <a:solidFill>
                  <a:schemeClr val="lt1"/>
                </a:solidFill>
                <a:latin typeface="Calibri"/>
                <a:ea typeface="Calibri"/>
                <a:cs typeface="Calibri"/>
                <a:sym typeface="Calibri"/>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 name="Google Shape;25;p3"/>
          <p:cNvSpPr txBox="1">
            <a:spLocks noGrp="1"/>
          </p:cNvSpPr>
          <p:nvPr>
            <p:ph type="body" idx="2"/>
          </p:nvPr>
        </p:nvSpPr>
        <p:spPr>
          <a:xfrm>
            <a:off x="425450" y="685681"/>
            <a:ext cx="2965500" cy="1357200"/>
          </a:xfrm>
          <a:prstGeom prst="rect">
            <a:avLst/>
          </a:prstGeom>
          <a:noFill/>
          <a:ln>
            <a:noFill/>
          </a:ln>
        </p:spPr>
        <p:txBody>
          <a:bodyPr spcFirstLastPara="1" wrap="square" lIns="68575" tIns="34275" rIns="68575" bIns="34275" anchor="t" anchorCtr="0">
            <a:noAutofit/>
          </a:bodyPr>
          <a:lstStyle>
            <a:lvl1pPr marL="457200" lvl="0" indent="-228600" algn="r">
              <a:lnSpc>
                <a:spcPct val="90000"/>
              </a:lnSpc>
              <a:spcBef>
                <a:spcPts val="800"/>
              </a:spcBef>
              <a:spcAft>
                <a:spcPts val="0"/>
              </a:spcAft>
              <a:buClr>
                <a:schemeClr val="lt1"/>
              </a:buClr>
              <a:buSzPts val="7200"/>
              <a:buNone/>
              <a:defRPr sz="7200" b="0">
                <a:solidFill>
                  <a:schemeClr val="lt1"/>
                </a:solidFill>
                <a:latin typeface="Calibri"/>
                <a:ea typeface="Calibri"/>
                <a:cs typeface="Calibri"/>
                <a:sym typeface="Calibri"/>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rot="5400000">
            <a:off x="4700588" y="1850231"/>
            <a:ext cx="4369594" cy="13144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1"/>
          <p:cNvSpPr txBox="1">
            <a:spLocks noGrp="1"/>
          </p:cNvSpPr>
          <p:nvPr>
            <p:ph type="body" idx="1"/>
          </p:nvPr>
        </p:nvSpPr>
        <p:spPr>
          <a:xfrm rot="5400000">
            <a:off x="1259683" y="-104773"/>
            <a:ext cx="4026693" cy="5567362"/>
          </a:xfrm>
          <a:prstGeom prst="rect">
            <a:avLst/>
          </a:prstGeom>
          <a:noFill/>
          <a:ln>
            <a:noFill/>
          </a:ln>
        </p:spPr>
        <p:txBody>
          <a:bodyPr spcFirstLastPara="1" wrap="square" lIns="91425" tIns="45700" rIns="91425" bIns="45700" anchor="t" anchorCtr="0">
            <a:no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50" name="Google Shape;150;p2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3"/>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68" name="Google Shape;168;p2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Clr>
                <a:schemeClr val="lt2"/>
              </a:buClr>
              <a:buSzPts val="3000"/>
              <a:buFont typeface="Century Gothic"/>
              <a:buNone/>
              <a:defRPr/>
            </a:lvl1pPr>
            <a:lvl2pPr lvl="1" algn="l">
              <a:spcBef>
                <a:spcPts val="0"/>
              </a:spcBef>
              <a:spcAft>
                <a:spcPts val="0"/>
              </a:spcAft>
              <a:buClr>
                <a:schemeClr val="lt2"/>
              </a:buClr>
              <a:buSzPts val="3000"/>
              <a:buNone/>
              <a:defRPr/>
            </a:lvl2pPr>
            <a:lvl3pPr lvl="2" algn="l">
              <a:spcBef>
                <a:spcPts val="0"/>
              </a:spcBef>
              <a:spcAft>
                <a:spcPts val="0"/>
              </a:spcAft>
              <a:buClr>
                <a:schemeClr val="lt2"/>
              </a:buClr>
              <a:buSzPts val="3000"/>
              <a:buNone/>
              <a:defRPr/>
            </a:lvl3pPr>
            <a:lvl4pPr lvl="3" algn="l">
              <a:spcBef>
                <a:spcPts val="0"/>
              </a:spcBef>
              <a:spcAft>
                <a:spcPts val="0"/>
              </a:spcAft>
              <a:buClr>
                <a:schemeClr val="lt2"/>
              </a:buClr>
              <a:buSzPts val="3000"/>
              <a:buNone/>
              <a:defRPr/>
            </a:lvl4pPr>
            <a:lvl5pPr lvl="4" algn="l">
              <a:spcBef>
                <a:spcPts val="0"/>
              </a:spcBef>
              <a:spcAft>
                <a:spcPts val="0"/>
              </a:spcAft>
              <a:buClr>
                <a:schemeClr val="lt2"/>
              </a:buClr>
              <a:buSzPts val="3000"/>
              <a:buNone/>
              <a:defRPr/>
            </a:lvl5pPr>
            <a:lvl6pPr lvl="5" algn="l">
              <a:spcBef>
                <a:spcPts val="0"/>
              </a:spcBef>
              <a:spcAft>
                <a:spcPts val="0"/>
              </a:spcAft>
              <a:buClr>
                <a:schemeClr val="lt2"/>
              </a:buClr>
              <a:buSzPts val="3000"/>
              <a:buNone/>
              <a:defRPr/>
            </a:lvl6pPr>
            <a:lvl7pPr lvl="6" algn="l">
              <a:spcBef>
                <a:spcPts val="0"/>
              </a:spcBef>
              <a:spcAft>
                <a:spcPts val="0"/>
              </a:spcAft>
              <a:buClr>
                <a:schemeClr val="lt2"/>
              </a:buClr>
              <a:buSzPts val="3000"/>
              <a:buNone/>
              <a:defRPr/>
            </a:lvl7pPr>
            <a:lvl8pPr lvl="7" algn="l">
              <a:spcBef>
                <a:spcPts val="0"/>
              </a:spcBef>
              <a:spcAft>
                <a:spcPts val="0"/>
              </a:spcAft>
              <a:buClr>
                <a:schemeClr val="lt2"/>
              </a:buClr>
              <a:buSzPts val="3000"/>
              <a:buNone/>
              <a:defRPr/>
            </a:lvl8pPr>
            <a:lvl9pPr lvl="8" algn="l">
              <a:spcBef>
                <a:spcPts val="0"/>
              </a:spcBef>
              <a:spcAft>
                <a:spcPts val="0"/>
              </a:spcAft>
              <a:buClr>
                <a:schemeClr val="lt2"/>
              </a:buClr>
              <a:buSzPts val="3000"/>
              <a:buNone/>
              <a:defRPr/>
            </a:lvl9pPr>
          </a:lstStyle>
          <a:p>
            <a:endParaRPr/>
          </a:p>
        </p:txBody>
      </p:sp>
      <p:sp>
        <p:nvSpPr>
          <p:cNvPr id="28" name="Google Shape;28;p4"/>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spcBef>
                <a:spcPts val="0"/>
              </a:spcBef>
              <a:spcAft>
                <a:spcPts val="0"/>
              </a:spcAft>
              <a:buSzPts val="1800"/>
              <a:buChar char="●"/>
              <a:defRPr/>
            </a:lvl1pPr>
            <a:lvl2pPr marL="914400" lvl="1" indent="-317500" algn="l">
              <a:spcBef>
                <a:spcPts val="1600"/>
              </a:spcBef>
              <a:spcAft>
                <a:spcPts val="0"/>
              </a:spcAft>
              <a:buSzPts val="1400"/>
              <a:buChar char="○"/>
              <a:defRPr/>
            </a:lvl2pPr>
            <a:lvl3pPr marL="1371600" lvl="2" indent="-317500" algn="l">
              <a:spcBef>
                <a:spcPts val="1600"/>
              </a:spcBef>
              <a:spcAft>
                <a:spcPts val="0"/>
              </a:spcAft>
              <a:buSzPts val="1400"/>
              <a:buChar char="■"/>
              <a:defRPr/>
            </a:lvl3pPr>
            <a:lvl4pPr marL="1828800" lvl="3" indent="-317500" algn="l">
              <a:spcBef>
                <a:spcPts val="1600"/>
              </a:spcBef>
              <a:spcAft>
                <a:spcPts val="0"/>
              </a:spcAft>
              <a:buSzPts val="1400"/>
              <a:buChar char="●"/>
              <a:defRPr/>
            </a:lvl4pPr>
            <a:lvl5pPr marL="2286000" lvl="4" indent="-317500" algn="l">
              <a:spcBef>
                <a:spcPts val="1600"/>
              </a:spcBef>
              <a:spcAft>
                <a:spcPts val="0"/>
              </a:spcAft>
              <a:buSzPts val="1400"/>
              <a:buChar char="○"/>
              <a:defRPr/>
            </a:lvl5pPr>
            <a:lvl6pPr marL="2743200" lvl="5" indent="-317500" algn="l">
              <a:spcBef>
                <a:spcPts val="1600"/>
              </a:spcBef>
              <a:spcAft>
                <a:spcPts val="0"/>
              </a:spcAft>
              <a:buSzPts val="1400"/>
              <a:buChar char="■"/>
              <a:defRPr/>
            </a:lvl6pPr>
            <a:lvl7pPr marL="3200400" lvl="6" indent="-317500" algn="l">
              <a:spcBef>
                <a:spcPts val="1600"/>
              </a:spcBef>
              <a:spcAft>
                <a:spcPts val="0"/>
              </a:spcAft>
              <a:buSzPts val="1400"/>
              <a:buChar char="●"/>
              <a:defRPr/>
            </a:lvl7pPr>
            <a:lvl8pPr marL="3657600" lvl="7" indent="-317500" algn="l">
              <a:spcBef>
                <a:spcPts val="1600"/>
              </a:spcBef>
              <a:spcAft>
                <a:spcPts val="0"/>
              </a:spcAft>
              <a:buSzPts val="1400"/>
              <a:buChar char="○"/>
              <a:defRPr/>
            </a:lvl8pPr>
            <a:lvl9pPr marL="4114800" lvl="8" indent="-317500" algn="l">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33" name="Google Shape;33;p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ody text dark footer">
  <p:cSld name="Body text dark footer">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419100" y="241300"/>
            <a:ext cx="8305800" cy="4635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404040"/>
              </a:buClr>
              <a:buSzPts val="2400"/>
              <a:buNone/>
              <a:defRPr sz="2400" b="0">
                <a:solidFill>
                  <a:srgbClr val="404040"/>
                </a:solidFill>
                <a:latin typeface="Calibri"/>
                <a:ea typeface="Calibri"/>
                <a:cs typeface="Calibri"/>
                <a:sym typeface="Calibri"/>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 name="Google Shape;38;p6"/>
          <p:cNvSpPr txBox="1">
            <a:spLocks noGrp="1"/>
          </p:cNvSpPr>
          <p:nvPr>
            <p:ph type="body" idx="2"/>
          </p:nvPr>
        </p:nvSpPr>
        <p:spPr>
          <a:xfrm>
            <a:off x="419100" y="908050"/>
            <a:ext cx="8305800" cy="35163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atin typeface="Calibri"/>
                <a:ea typeface="Calibri"/>
                <a:cs typeface="Calibri"/>
                <a:sym typeface="Calibri"/>
              </a:defRPr>
            </a:lvl1pPr>
            <a:lvl2pPr marL="914400" lvl="1" indent="-228600" algn="l">
              <a:lnSpc>
                <a:spcPct val="90000"/>
              </a:lnSpc>
              <a:spcBef>
                <a:spcPts val="400"/>
              </a:spcBef>
              <a:spcAft>
                <a:spcPts val="0"/>
              </a:spcAft>
              <a:buClr>
                <a:schemeClr val="dk1"/>
              </a:buClr>
              <a:buSzPts val="1800"/>
              <a:buNone/>
              <a:defRPr>
                <a:latin typeface="Calibri"/>
                <a:ea typeface="Calibri"/>
                <a:cs typeface="Calibri"/>
                <a:sym typeface="Calibri"/>
              </a:defRPr>
            </a:lvl2pPr>
            <a:lvl3pPr marL="1371600" lvl="2" indent="-228600" algn="l">
              <a:lnSpc>
                <a:spcPct val="90000"/>
              </a:lnSpc>
              <a:spcBef>
                <a:spcPts val="400"/>
              </a:spcBef>
              <a:spcAft>
                <a:spcPts val="0"/>
              </a:spcAft>
              <a:buClr>
                <a:schemeClr val="dk1"/>
              </a:buClr>
              <a:buSzPts val="1500"/>
              <a:buNone/>
              <a:defRPr>
                <a:latin typeface="Calibri"/>
                <a:ea typeface="Calibri"/>
                <a:cs typeface="Calibri"/>
                <a:sym typeface="Calibri"/>
              </a:defRPr>
            </a:lvl3pPr>
            <a:lvl4pPr marL="1828800" lvl="3" indent="-228600" algn="l">
              <a:lnSpc>
                <a:spcPct val="90000"/>
              </a:lnSpc>
              <a:spcBef>
                <a:spcPts val="400"/>
              </a:spcBef>
              <a:spcAft>
                <a:spcPts val="0"/>
              </a:spcAft>
              <a:buClr>
                <a:schemeClr val="dk1"/>
              </a:buClr>
              <a:buSzPts val="1400"/>
              <a:buNone/>
              <a:defRPr>
                <a:latin typeface="Calibri"/>
                <a:ea typeface="Calibri"/>
                <a:cs typeface="Calibri"/>
                <a:sym typeface="Calibri"/>
              </a:defRPr>
            </a:lvl4pPr>
            <a:lvl5pPr marL="2286000" lvl="4" indent="-228600" algn="l">
              <a:lnSpc>
                <a:spcPct val="90000"/>
              </a:lnSpc>
              <a:spcBef>
                <a:spcPts val="400"/>
              </a:spcBef>
              <a:spcAft>
                <a:spcPts val="0"/>
              </a:spcAft>
              <a:buClr>
                <a:schemeClr val="dk1"/>
              </a:buClr>
              <a:buSzPts val="1400"/>
              <a:buNone/>
              <a:defRPr>
                <a:latin typeface="Calibri"/>
                <a:ea typeface="Calibri"/>
                <a:cs typeface="Calibri"/>
                <a:sym typeface="Calibri"/>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866217" y="2146300"/>
            <a:ext cx="6619243" cy="143673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noAutofit/>
          </a:bodyPr>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46" name="Google Shape;46;p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827485" y="1545432"/>
            <a:ext cx="3297254" cy="3146822"/>
          </a:xfrm>
          <a:prstGeom prst="rect">
            <a:avLst/>
          </a:prstGeom>
          <a:noFill/>
          <a:ln>
            <a:noFill/>
          </a:ln>
        </p:spPr>
        <p:txBody>
          <a:bodyPr spcFirstLastPara="1" wrap="square" lIns="91425" tIns="45700" rIns="91425" bIns="45700" anchor="t" anchorCtr="0">
            <a:no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2" name="Google Shape;52;p9"/>
          <p:cNvSpPr txBox="1">
            <a:spLocks noGrp="1"/>
          </p:cNvSpPr>
          <p:nvPr>
            <p:ph type="body" idx="2"/>
          </p:nvPr>
        </p:nvSpPr>
        <p:spPr>
          <a:xfrm>
            <a:off x="4240870" y="1542069"/>
            <a:ext cx="3297256" cy="3150184"/>
          </a:xfrm>
          <a:prstGeom prst="rect">
            <a:avLst/>
          </a:prstGeom>
          <a:noFill/>
          <a:ln>
            <a:noFill/>
          </a:ln>
        </p:spPr>
        <p:txBody>
          <a:bodyPr spcFirstLastPara="1" wrap="square" lIns="91425" tIns="45700" rIns="91425" bIns="45700" anchor="t" anchorCtr="0">
            <a:no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3" name="Google Shape;53;p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827485" y="1428750"/>
            <a:ext cx="329725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59" name="Google Shape;59;p10"/>
          <p:cNvSpPr txBox="1">
            <a:spLocks noGrp="1"/>
          </p:cNvSpPr>
          <p:nvPr>
            <p:ph type="body" idx="2"/>
          </p:nvPr>
        </p:nvSpPr>
        <p:spPr>
          <a:xfrm>
            <a:off x="827485" y="1885950"/>
            <a:ext cx="3297254" cy="2806304"/>
          </a:xfrm>
          <a:prstGeom prst="rect">
            <a:avLst/>
          </a:prstGeom>
          <a:noFill/>
          <a:ln>
            <a:noFill/>
          </a:ln>
        </p:spPr>
        <p:txBody>
          <a:bodyPr spcFirstLastPara="1" wrap="square" lIns="91425" tIns="45700" rIns="91425" bIns="45700" anchor="t" anchorCtr="0">
            <a:no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60" name="Google Shape;60;p10"/>
          <p:cNvSpPr txBox="1">
            <a:spLocks noGrp="1"/>
          </p:cNvSpPr>
          <p:nvPr>
            <p:ph type="body" idx="3"/>
          </p:nvPr>
        </p:nvSpPr>
        <p:spPr>
          <a:xfrm>
            <a:off x="4240872" y="1428750"/>
            <a:ext cx="329725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61" name="Google Shape;61;p10"/>
          <p:cNvSpPr txBox="1">
            <a:spLocks noGrp="1"/>
          </p:cNvSpPr>
          <p:nvPr>
            <p:ph type="body" idx="4"/>
          </p:nvPr>
        </p:nvSpPr>
        <p:spPr>
          <a:xfrm>
            <a:off x="4240872" y="1885950"/>
            <a:ext cx="3297254" cy="2806304"/>
          </a:xfrm>
          <a:prstGeom prst="rect">
            <a:avLst/>
          </a:prstGeom>
          <a:noFill/>
          <a:ln>
            <a:noFill/>
          </a:ln>
        </p:spPr>
        <p:txBody>
          <a:bodyPr spcFirstLastPara="1" wrap="square" lIns="91425" tIns="45700" rIns="91425" bIns="45700" anchor="t" anchorCtr="0">
            <a:no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62" name="Google Shape;62;p1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2100"/>
              <a:buNone/>
              <a:defRPr/>
            </a:lvl1pPr>
            <a:lvl2pPr marL="0" lvl="1" indent="0" algn="r">
              <a:lnSpc>
                <a:spcPct val="100000"/>
              </a:lnSpc>
              <a:spcBef>
                <a:spcPts val="0"/>
              </a:spcBef>
              <a:spcAft>
                <a:spcPts val="0"/>
              </a:spcAft>
              <a:buSzPts val="2100"/>
              <a:buNone/>
              <a:defRPr/>
            </a:lvl2pPr>
            <a:lvl3pPr marL="0" lvl="2" indent="0" algn="r">
              <a:lnSpc>
                <a:spcPct val="100000"/>
              </a:lnSpc>
              <a:spcBef>
                <a:spcPts val="0"/>
              </a:spcBef>
              <a:spcAft>
                <a:spcPts val="0"/>
              </a:spcAft>
              <a:buSzPts val="2100"/>
              <a:buNone/>
              <a:defRPr/>
            </a:lvl3pPr>
            <a:lvl4pPr marL="0" lvl="3" indent="0" algn="r">
              <a:lnSpc>
                <a:spcPct val="100000"/>
              </a:lnSpc>
              <a:spcBef>
                <a:spcPts val="0"/>
              </a:spcBef>
              <a:spcAft>
                <a:spcPts val="0"/>
              </a:spcAft>
              <a:buSzPts val="2100"/>
              <a:buNone/>
              <a:defRPr/>
            </a:lvl4pPr>
            <a:lvl5pPr marL="0" lvl="4" indent="0" algn="r">
              <a:lnSpc>
                <a:spcPct val="100000"/>
              </a:lnSpc>
              <a:spcBef>
                <a:spcPts val="0"/>
              </a:spcBef>
              <a:spcAft>
                <a:spcPts val="0"/>
              </a:spcAft>
              <a:buSzPts val="2100"/>
              <a:buNone/>
              <a:defRPr/>
            </a:lvl5pPr>
            <a:lvl6pPr marL="0" lvl="5" indent="0" algn="r">
              <a:lnSpc>
                <a:spcPct val="100000"/>
              </a:lnSpc>
              <a:spcBef>
                <a:spcPts val="0"/>
              </a:spcBef>
              <a:spcAft>
                <a:spcPts val="0"/>
              </a:spcAft>
              <a:buSzPts val="2100"/>
              <a:buNone/>
              <a:defRPr/>
            </a:lvl6pPr>
            <a:lvl7pPr marL="0" lvl="6" indent="0" algn="r">
              <a:lnSpc>
                <a:spcPct val="100000"/>
              </a:lnSpc>
              <a:spcBef>
                <a:spcPts val="0"/>
              </a:spcBef>
              <a:spcAft>
                <a:spcPts val="0"/>
              </a:spcAft>
              <a:buSzPts val="2100"/>
              <a:buNone/>
              <a:defRPr/>
            </a:lvl7pPr>
            <a:lvl8pPr marL="0" lvl="7" indent="0" algn="r">
              <a:lnSpc>
                <a:spcPct val="100000"/>
              </a:lnSpc>
              <a:spcBef>
                <a:spcPts val="0"/>
              </a:spcBef>
              <a:spcAft>
                <a:spcPts val="0"/>
              </a:spcAft>
              <a:buSzPts val="2100"/>
              <a:buNone/>
              <a:defRPr/>
            </a:lvl8pPr>
            <a:lvl9pPr marL="0" lvl="8" indent="0" algn="r">
              <a:lnSpc>
                <a:spcPct val="100000"/>
              </a:lnSpc>
              <a:spcBef>
                <a:spcPts val="0"/>
              </a:spcBef>
              <a:spcAft>
                <a:spcPts val="0"/>
              </a:spcAft>
              <a:buSzPts val="21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3">
            <a:alphaModFix/>
          </a:blip>
          <a:srcRect l="3613"/>
          <a:stretch/>
        </p:blipFill>
        <p:spPr>
          <a:xfrm>
            <a:off x="0" y="2002264"/>
            <a:ext cx="3027759" cy="3141236"/>
          </a:xfrm>
          <a:prstGeom prst="rect">
            <a:avLst/>
          </a:prstGeom>
          <a:noFill/>
          <a:ln>
            <a:noFill/>
          </a:ln>
        </p:spPr>
      </p:pic>
      <p:pic>
        <p:nvPicPr>
          <p:cNvPr id="7" name="Google Shape;7;p1"/>
          <p:cNvPicPr preferRelativeResize="0"/>
          <p:nvPr/>
        </p:nvPicPr>
        <p:blipFill rotWithShape="1">
          <a:blip r:embed="rId24">
            <a:alphaModFix/>
          </a:blip>
          <a:srcRect l="35640"/>
          <a:stretch/>
        </p:blipFill>
        <p:spPr>
          <a:xfrm>
            <a:off x="0" y="2169261"/>
            <a:ext cx="1141809" cy="1774090"/>
          </a:xfrm>
          <a:prstGeom prst="rect">
            <a:avLst/>
          </a:prstGeom>
          <a:noFill/>
          <a:ln>
            <a:noFill/>
          </a:ln>
        </p:spPr>
      </p:pic>
      <p:sp>
        <p:nvSpPr>
          <p:cNvPr id="8" name="Google Shape;8;p1"/>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
          <p:cNvPicPr preferRelativeResize="0"/>
          <p:nvPr/>
        </p:nvPicPr>
        <p:blipFill rotWithShape="1">
          <a:blip r:embed="rId25">
            <a:alphaModFix/>
          </a:blip>
          <a:srcRect t="28812"/>
          <a:stretch/>
        </p:blipFill>
        <p:spPr>
          <a:xfrm>
            <a:off x="5999560" y="1"/>
            <a:ext cx="1202540" cy="856055"/>
          </a:xfrm>
          <a:prstGeom prst="rect">
            <a:avLst/>
          </a:prstGeom>
          <a:noFill/>
          <a:ln>
            <a:noFill/>
          </a:ln>
        </p:spPr>
      </p:pic>
      <p:pic>
        <p:nvPicPr>
          <p:cNvPr id="10" name="Google Shape;10;p1"/>
          <p:cNvPicPr preferRelativeResize="0"/>
          <p:nvPr/>
        </p:nvPicPr>
        <p:blipFill rotWithShape="1">
          <a:blip r:embed="rId26">
            <a:alphaModFix/>
          </a:blip>
          <a:srcRect b="23320"/>
          <a:stretch/>
        </p:blipFill>
        <p:spPr>
          <a:xfrm>
            <a:off x="6454408" y="4572000"/>
            <a:ext cx="745301" cy="571500"/>
          </a:xfrm>
          <a:prstGeom prst="rect">
            <a:avLst/>
          </a:prstGeom>
          <a:noFill/>
          <a:ln>
            <a:noFill/>
          </a:ln>
        </p:spPr>
      </p:pic>
      <p:sp>
        <p:nvSpPr>
          <p:cNvPr id="11" name="Google Shape;11;p1"/>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3150"/>
              <a:buFont typeface="Century Gothic"/>
              <a:buNone/>
              <a:defRPr sz="315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Autofit/>
          </a:bodyPr>
          <a:lstStyle>
            <a:lvl1pPr marL="457200" marR="0" lvl="0" indent="-304800" algn="l" rtl="0">
              <a:spcBef>
                <a:spcPts val="75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7180" algn="l" rtl="0">
              <a:spcBef>
                <a:spcPts val="750"/>
              </a:spcBef>
              <a:spcAft>
                <a:spcPts val="0"/>
              </a:spcAft>
              <a:buClr>
                <a:srgbClr val="86D1D8"/>
              </a:buClr>
              <a:buSzPts val="1080"/>
              <a:buFont typeface="Noto Sans Symbols"/>
              <a:buChar char="▶"/>
              <a:defRPr sz="1350" b="0" i="0" u="none" strike="noStrike" cap="none">
                <a:solidFill>
                  <a:schemeClr val="lt1"/>
                </a:solidFill>
                <a:latin typeface="Century Gothic"/>
                <a:ea typeface="Century Gothic"/>
                <a:cs typeface="Century Gothic"/>
                <a:sym typeface="Century Gothic"/>
              </a:defRPr>
            </a:lvl2pPr>
            <a:lvl3pPr marL="1371600" marR="0" lvl="2" indent="-289560" algn="l" rtl="0">
              <a:spcBef>
                <a:spcPts val="750"/>
              </a:spcBef>
              <a:spcAft>
                <a:spcPts val="0"/>
              </a:spcAft>
              <a:buClr>
                <a:srgbClr val="86D1D8"/>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4pPr>
            <a:lvl5pPr marL="2286000" marR="0" lvl="4"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5pPr>
            <a:lvl6pPr marL="2743200" marR="0" lvl="5"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6pPr>
            <a:lvl7pPr marL="3200400" marR="0" lvl="6"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7pPr>
            <a:lvl8pPr marL="3657600" marR="0" lvl="7"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8pPr>
            <a:lvl9pPr marL="4114800" marR="0" lvl="8"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8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825"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 name="Google Shape;16;p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100"/>
              <a:buFont typeface="Arial"/>
              <a:buNone/>
              <a:defRPr sz="2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p22"/>
          <p:cNvPicPr preferRelativeResize="0"/>
          <p:nvPr/>
        </p:nvPicPr>
        <p:blipFill rotWithShape="1">
          <a:blip r:embed="rId4">
            <a:alphaModFix/>
          </a:blip>
          <a:srcRect l="3613"/>
          <a:stretch/>
        </p:blipFill>
        <p:spPr>
          <a:xfrm>
            <a:off x="0" y="2002264"/>
            <a:ext cx="3027759" cy="3141236"/>
          </a:xfrm>
          <a:prstGeom prst="rect">
            <a:avLst/>
          </a:prstGeom>
          <a:noFill/>
          <a:ln>
            <a:noFill/>
          </a:ln>
        </p:spPr>
      </p:pic>
      <p:pic>
        <p:nvPicPr>
          <p:cNvPr id="155" name="Google Shape;155;p22"/>
          <p:cNvPicPr preferRelativeResize="0"/>
          <p:nvPr/>
        </p:nvPicPr>
        <p:blipFill rotWithShape="1">
          <a:blip r:embed="rId5">
            <a:alphaModFix/>
          </a:blip>
          <a:srcRect l="35640"/>
          <a:stretch/>
        </p:blipFill>
        <p:spPr>
          <a:xfrm>
            <a:off x="0" y="2169261"/>
            <a:ext cx="1141809" cy="1774090"/>
          </a:xfrm>
          <a:prstGeom prst="rect">
            <a:avLst/>
          </a:prstGeom>
          <a:noFill/>
          <a:ln>
            <a:noFill/>
          </a:ln>
        </p:spPr>
      </p:pic>
      <p:sp>
        <p:nvSpPr>
          <p:cNvPr id="156" name="Google Shape;156;p22"/>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22"/>
          <p:cNvPicPr preferRelativeResize="0"/>
          <p:nvPr/>
        </p:nvPicPr>
        <p:blipFill rotWithShape="1">
          <a:blip r:embed="rId6">
            <a:alphaModFix/>
          </a:blip>
          <a:srcRect t="28812"/>
          <a:stretch/>
        </p:blipFill>
        <p:spPr>
          <a:xfrm>
            <a:off x="5999560" y="1"/>
            <a:ext cx="1202540" cy="856055"/>
          </a:xfrm>
          <a:prstGeom prst="rect">
            <a:avLst/>
          </a:prstGeom>
          <a:noFill/>
          <a:ln>
            <a:noFill/>
          </a:ln>
        </p:spPr>
      </p:pic>
      <p:pic>
        <p:nvPicPr>
          <p:cNvPr id="158" name="Google Shape;158;p22"/>
          <p:cNvPicPr preferRelativeResize="0"/>
          <p:nvPr/>
        </p:nvPicPr>
        <p:blipFill rotWithShape="1">
          <a:blip r:embed="rId7">
            <a:alphaModFix/>
          </a:blip>
          <a:srcRect b="23320"/>
          <a:stretch/>
        </p:blipFill>
        <p:spPr>
          <a:xfrm>
            <a:off x="6454408" y="4572000"/>
            <a:ext cx="745301" cy="571500"/>
          </a:xfrm>
          <a:prstGeom prst="rect">
            <a:avLst/>
          </a:prstGeom>
          <a:noFill/>
          <a:ln>
            <a:noFill/>
          </a:ln>
        </p:spPr>
      </p:pic>
      <p:sp>
        <p:nvSpPr>
          <p:cNvPr id="159" name="Google Shape;159;p22"/>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3150"/>
              <a:buFont typeface="Century Gothic"/>
              <a:buNone/>
              <a:defRPr sz="315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1" name="Google Shape;161;p22"/>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Autofit/>
          </a:bodyPr>
          <a:lstStyle>
            <a:lvl1pPr marL="457200" marR="0" lvl="0" indent="-304800" algn="l" rtl="0">
              <a:spcBef>
                <a:spcPts val="75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1pPr>
            <a:lvl2pPr marL="914400" marR="0" lvl="1" indent="-297180" algn="l" rtl="0">
              <a:spcBef>
                <a:spcPts val="750"/>
              </a:spcBef>
              <a:spcAft>
                <a:spcPts val="0"/>
              </a:spcAft>
              <a:buClr>
                <a:srgbClr val="F7F7F7"/>
              </a:buClr>
              <a:buSzPts val="1080"/>
              <a:buFont typeface="Noto Sans Symbols"/>
              <a:buChar char="▶"/>
              <a:defRPr sz="1350" b="0" i="0" u="none" strike="noStrike" cap="none">
                <a:solidFill>
                  <a:schemeClr val="dk1"/>
                </a:solidFill>
                <a:latin typeface="Century Gothic"/>
                <a:ea typeface="Century Gothic"/>
                <a:cs typeface="Century Gothic"/>
                <a:sym typeface="Century Gothic"/>
              </a:defRPr>
            </a:lvl2pPr>
            <a:lvl3pPr marL="1371600" marR="0" lvl="2" indent="-289560" algn="l" rtl="0">
              <a:spcBef>
                <a:spcPts val="750"/>
              </a:spcBef>
              <a:spcAft>
                <a:spcPts val="0"/>
              </a:spcAft>
              <a:buClr>
                <a:srgbClr val="F7F7F7"/>
              </a:buClr>
              <a:buSzPts val="960"/>
              <a:buFont typeface="Noto Sans Symbols"/>
              <a:buChar char="▶"/>
              <a:defRPr sz="1200" b="0" i="0" u="none" strike="noStrike" cap="none">
                <a:solidFill>
                  <a:schemeClr val="dk1"/>
                </a:solidFill>
                <a:latin typeface="Century Gothic"/>
                <a:ea typeface="Century Gothic"/>
                <a:cs typeface="Century Gothic"/>
                <a:sym typeface="Century Gothic"/>
              </a:defRPr>
            </a:lvl3pPr>
            <a:lvl4pPr marL="1828800" marR="0" lvl="3"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4pPr>
            <a:lvl5pPr marL="2286000" marR="0" lvl="4"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5pPr>
            <a:lvl6pPr marL="2743200" marR="0" lvl="5"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6pPr>
            <a:lvl7pPr marL="3200400" marR="0" lvl="6"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7pPr>
            <a:lvl8pPr marL="3657600" marR="0" lvl="7" indent="-281940"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8pPr>
            <a:lvl9pPr marL="4114800" marR="0" lvl="8" indent="-281940"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9pPr>
          </a:lstStyle>
          <a:p>
            <a:endParaRPr/>
          </a:p>
        </p:txBody>
      </p:sp>
      <p:sp>
        <p:nvSpPr>
          <p:cNvPr id="162" name="Google Shape;162;p2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82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 name="Google Shape;163;p2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82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 name="Google Shape;164;p2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100"/>
              <a:buFont typeface="Arial"/>
              <a:buNone/>
              <a:defRPr sz="21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ctrTitle"/>
          </p:nvPr>
        </p:nvSpPr>
        <p:spPr>
          <a:xfrm>
            <a:off x="866216" y="1085850"/>
            <a:ext cx="6619244" cy="24971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5400"/>
              <a:buFont typeface="Century Gothic"/>
              <a:buNone/>
            </a:pPr>
            <a:r>
              <a:rPr lang="en" dirty="0" err="1"/>
              <a:t>SugarSpice</a:t>
            </a:r>
            <a:r>
              <a:rPr lang="en" dirty="0"/>
              <a:t> Makers</a:t>
            </a:r>
            <a:endParaRPr dirty="0"/>
          </a:p>
          <a:p>
            <a:pPr marL="0" lvl="0" indent="0" algn="l" rtl="0">
              <a:spcBef>
                <a:spcPts val="0"/>
              </a:spcBef>
              <a:spcAft>
                <a:spcPts val="0"/>
              </a:spcAft>
              <a:buClr>
                <a:schemeClr val="lt2"/>
              </a:buClr>
              <a:buSzPts val="5400"/>
              <a:buFont typeface="Century Gothic"/>
              <a:buNone/>
            </a:pPr>
            <a:endParaRPr dirty="0"/>
          </a:p>
          <a:p>
            <a:pPr marL="0" lvl="0" indent="0" algn="l" rtl="0">
              <a:spcBef>
                <a:spcPts val="0"/>
              </a:spcBef>
              <a:spcAft>
                <a:spcPts val="0"/>
              </a:spcAft>
              <a:buClr>
                <a:schemeClr val="lt2"/>
              </a:buClr>
              <a:buSzPts val="5400"/>
              <a:buFont typeface="Century Gothic"/>
              <a:buNone/>
            </a:pPr>
            <a:endParaRPr dirty="0"/>
          </a:p>
        </p:txBody>
      </p:sp>
      <p:sp>
        <p:nvSpPr>
          <p:cNvPr id="176" name="Google Shape;176;p24"/>
          <p:cNvSpPr txBox="1">
            <a:spLocks noGrp="1"/>
          </p:cNvSpPr>
          <p:nvPr>
            <p:ph type="subTitle" idx="1"/>
          </p:nvPr>
        </p:nvSpPr>
        <p:spPr>
          <a:xfrm>
            <a:off x="2371717" y="3426275"/>
            <a:ext cx="6331500" cy="1241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1200"/>
              <a:buNone/>
            </a:pPr>
            <a:r>
              <a:rPr lang="en" b="1" dirty="0"/>
              <a:t>PIONEERS CONSULTING COMPANY</a:t>
            </a:r>
            <a:endParaRPr b="1" dirty="0"/>
          </a:p>
          <a:p>
            <a:pPr marL="0" lvl="0" indent="0" algn="l" rtl="0">
              <a:spcBef>
                <a:spcPts val="0"/>
              </a:spcBef>
              <a:spcAft>
                <a:spcPts val="0"/>
              </a:spcAft>
              <a:buSzPts val="800"/>
              <a:buNone/>
            </a:pPr>
            <a:r>
              <a:rPr lang="en" sz="1000" u="sng" dirty="0"/>
              <a:t>PROJECT MEMBERS:</a:t>
            </a:r>
            <a:endParaRPr sz="1000" u="sng" dirty="0"/>
          </a:p>
          <a:p>
            <a:pPr marL="0" lvl="0" indent="0" algn="l" rtl="0">
              <a:spcBef>
                <a:spcPts val="0"/>
              </a:spcBef>
              <a:spcAft>
                <a:spcPts val="0"/>
              </a:spcAft>
              <a:buSzPts val="800"/>
              <a:buNone/>
            </a:pPr>
            <a:r>
              <a:rPr lang="en" sz="1000" dirty="0"/>
              <a:t>RIDHI TATINENI</a:t>
            </a:r>
            <a:endParaRPr sz="1000" dirty="0"/>
          </a:p>
          <a:p>
            <a:pPr marL="0" lvl="0" indent="0" algn="l" rtl="0">
              <a:spcBef>
                <a:spcPts val="0"/>
              </a:spcBef>
              <a:spcAft>
                <a:spcPts val="0"/>
              </a:spcAft>
              <a:buSzPts val="800"/>
              <a:buNone/>
            </a:pPr>
            <a:r>
              <a:rPr lang="en" sz="1000" dirty="0"/>
              <a:t>LAUKIK GAIKWAD</a:t>
            </a:r>
            <a:endParaRPr sz="1000" dirty="0"/>
          </a:p>
          <a:p>
            <a:pPr marL="0" lvl="0" indent="0" algn="l" rtl="0">
              <a:spcBef>
                <a:spcPts val="0"/>
              </a:spcBef>
              <a:spcAft>
                <a:spcPts val="0"/>
              </a:spcAft>
              <a:buSzPts val="800"/>
              <a:buNone/>
            </a:pPr>
            <a:r>
              <a:rPr lang="en" sz="1000" dirty="0"/>
              <a:t>MALVIKA DAGDU</a:t>
            </a:r>
            <a:endParaRPr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997475" y="590550"/>
            <a:ext cx="73314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Requirement Collection stage</a:t>
            </a:r>
            <a:endParaRPr/>
          </a:p>
        </p:txBody>
      </p:sp>
      <p:pic>
        <p:nvPicPr>
          <p:cNvPr id="255" name="Google Shape;255;p33"/>
          <p:cNvPicPr preferRelativeResize="0"/>
          <p:nvPr/>
        </p:nvPicPr>
        <p:blipFill rotWithShape="1">
          <a:blip r:embed="rId3">
            <a:alphaModFix/>
          </a:blip>
          <a:srcRect/>
          <a:stretch/>
        </p:blipFill>
        <p:spPr>
          <a:xfrm>
            <a:off x="1114425" y="1144550"/>
            <a:ext cx="6915150" cy="353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a:latin typeface="Arial"/>
                <a:ea typeface="Arial"/>
                <a:cs typeface="Arial"/>
                <a:sym typeface="Arial"/>
              </a:rPr>
              <a:t>Deliverables</a:t>
            </a:r>
            <a:endParaRPr/>
          </a:p>
        </p:txBody>
      </p:sp>
      <p:sp>
        <p:nvSpPr>
          <p:cNvPr id="261" name="Google Shape;261;p34"/>
          <p:cNvSpPr txBox="1">
            <a:spLocks noGrp="1"/>
          </p:cNvSpPr>
          <p:nvPr>
            <p:ph type="body" idx="1"/>
          </p:nvPr>
        </p:nvSpPr>
        <p:spPr>
          <a:xfrm>
            <a:off x="492250" y="1348700"/>
            <a:ext cx="8498700" cy="3002400"/>
          </a:xfrm>
          <a:prstGeom prst="rect">
            <a:avLst/>
          </a:prstGeom>
          <a:noFill/>
          <a:ln>
            <a:noFill/>
          </a:ln>
        </p:spPr>
        <p:txBody>
          <a:bodyPr spcFirstLastPara="1" wrap="square" lIns="91425" tIns="91425" rIns="91425" bIns="91425" anchor="t" anchorCtr="0">
            <a:noAutofit/>
          </a:bodyPr>
          <a:lstStyle/>
          <a:p>
            <a:pPr marL="152400" lvl="0" indent="0" algn="l" rtl="0">
              <a:spcBef>
                <a:spcPts val="0"/>
              </a:spcBef>
              <a:spcAft>
                <a:spcPts val="0"/>
              </a:spcAft>
              <a:buClr>
                <a:srgbClr val="000000"/>
              </a:buClr>
              <a:buSzPts val="1200"/>
              <a:buNone/>
            </a:pPr>
            <a:r>
              <a:rPr lang="en" sz="1200">
                <a:latin typeface="Arial"/>
                <a:ea typeface="Arial"/>
                <a:cs typeface="Arial"/>
                <a:sym typeface="Arial"/>
              </a:rPr>
              <a:t>1.    Final menu for the concept</a:t>
            </a:r>
            <a:endParaRPr sz="1200">
              <a:latin typeface="Arial"/>
              <a:ea typeface="Arial"/>
              <a:cs typeface="Arial"/>
              <a:sym typeface="Arial"/>
            </a:endParaRPr>
          </a:p>
          <a:p>
            <a:pPr marL="152400" lvl="0" indent="0" algn="l" rtl="0">
              <a:spcBef>
                <a:spcPts val="0"/>
              </a:spcBef>
              <a:spcAft>
                <a:spcPts val="0"/>
              </a:spcAft>
              <a:buClr>
                <a:srgbClr val="000000"/>
              </a:buClr>
              <a:buSzPts val="1200"/>
              <a:buNone/>
            </a:pPr>
            <a:r>
              <a:rPr lang="en" sz="1200">
                <a:latin typeface="Arial"/>
                <a:ea typeface="Arial"/>
                <a:cs typeface="Arial"/>
                <a:sym typeface="Arial"/>
              </a:rPr>
              <a:t>2.    Costing of the menu items </a:t>
            </a:r>
            <a:endParaRPr sz="1200">
              <a:latin typeface="Arial"/>
              <a:ea typeface="Arial"/>
              <a:cs typeface="Arial"/>
              <a:sym typeface="Arial"/>
            </a:endParaRPr>
          </a:p>
          <a:p>
            <a:pPr marL="152400" lvl="0" indent="0" algn="l" rtl="0">
              <a:spcBef>
                <a:spcPts val="0"/>
              </a:spcBef>
              <a:spcAft>
                <a:spcPts val="0"/>
              </a:spcAft>
              <a:buClr>
                <a:srgbClr val="000000"/>
              </a:buClr>
              <a:buSzPts val="1200"/>
              <a:buNone/>
            </a:pPr>
            <a:r>
              <a:rPr lang="en" sz="1200">
                <a:latin typeface="Arial"/>
                <a:ea typeface="Arial"/>
                <a:cs typeface="Arial"/>
                <a:sym typeface="Arial"/>
              </a:rPr>
              <a:t>3.    Leased space for opening the restaurant (site planning)</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4.    Designing the interiors and exteriors of the restaurant</a:t>
            </a:r>
            <a:endParaRPr sz="1200">
              <a:latin typeface="Arial"/>
              <a:ea typeface="Arial"/>
              <a:cs typeface="Arial"/>
              <a:sym typeface="Arial"/>
            </a:endParaRPr>
          </a:p>
          <a:p>
            <a:pPr marL="152400" lvl="0" indent="0" algn="l" rtl="0">
              <a:spcBef>
                <a:spcPts val="0"/>
              </a:spcBef>
              <a:spcAft>
                <a:spcPts val="0"/>
              </a:spcAft>
              <a:buClr>
                <a:srgbClr val="000000"/>
              </a:buClr>
              <a:buSzPts val="1200"/>
              <a:buNone/>
            </a:pPr>
            <a:r>
              <a:rPr lang="en" sz="1200">
                <a:latin typeface="Arial"/>
                <a:ea typeface="Arial"/>
                <a:cs typeface="Arial"/>
                <a:sym typeface="Arial"/>
              </a:rPr>
              <a:t>5.    Finding a food supplier</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6.    Procurement of furniture for the seating area  (eg. tables, chairs, paintings) by placing bulk order with merchant</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7.    Procurement of kitchen equipment and bulk order of crockery, cutlery, sides and  sauces etc.</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8.    Recruiting HR team - consisting of all staff (eg.  servers, kitchen staff, delivery staff, cashier etc.) starting out with a                                        Manager.  </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9.    Installation and maintenance of equipment until restaurant opening</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10.   Licensing - safety, hygiene</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11.   A marketing plan to attract customers for the grand inauguration day</a:t>
            </a:r>
            <a:endParaRPr sz="1200">
              <a:latin typeface="Arial"/>
              <a:ea typeface="Arial"/>
              <a:cs typeface="Arial"/>
              <a:sym typeface="Arial"/>
            </a:endParaRPr>
          </a:p>
          <a:p>
            <a:pPr marL="152400" lvl="0" indent="0" algn="l" rtl="0">
              <a:spcBef>
                <a:spcPts val="0"/>
              </a:spcBef>
              <a:spcAft>
                <a:spcPts val="0"/>
              </a:spcAft>
              <a:buSzPts val="1200"/>
              <a:buNone/>
            </a:pPr>
            <a:r>
              <a:rPr lang="en" sz="1200">
                <a:latin typeface="Arial"/>
                <a:ea typeface="Arial"/>
                <a:cs typeface="Arial"/>
                <a:sym typeface="Arial"/>
              </a:rPr>
              <a:t>12.   Restaurant Inauguration </a:t>
            </a:r>
            <a:endParaRPr sz="1200">
              <a:latin typeface="Arial"/>
              <a:ea typeface="Arial"/>
              <a:cs typeface="Arial"/>
              <a:sym typeface="Arial"/>
            </a:endParaRPr>
          </a:p>
          <a:p>
            <a:pPr marL="0" lvl="0" indent="0" algn="l" rtl="0">
              <a:spcBef>
                <a:spcPts val="0"/>
              </a:spcBef>
              <a:spcAft>
                <a:spcPts val="0"/>
              </a:spcAft>
              <a:buSzPts val="1800"/>
              <a:buNone/>
            </a:pPr>
            <a:r>
              <a:rPr lang="en" sz="1200">
                <a:latin typeface="Arial"/>
                <a:ea typeface="Arial"/>
                <a:cs typeface="Arial"/>
                <a:sym typeface="Arial"/>
              </a:rPr>
              <a:t>												</a:t>
            </a:r>
            <a:endParaRPr sz="1200">
              <a:latin typeface="Arial"/>
              <a:ea typeface="Arial"/>
              <a:cs typeface="Arial"/>
              <a:sym typeface="Arial"/>
            </a:endParaRPr>
          </a:p>
          <a:p>
            <a:pPr marL="0" lvl="0" indent="0" algn="l" rtl="0">
              <a:spcBef>
                <a:spcPts val="0"/>
              </a:spcBef>
              <a:spcAft>
                <a:spcPts val="0"/>
              </a:spcAft>
              <a:buSzPts val="1800"/>
              <a:buNone/>
            </a:pPr>
            <a:endParaRPr sz="1200">
              <a:latin typeface="Arial"/>
              <a:ea typeface="Arial"/>
              <a:cs typeface="Arial"/>
              <a:sym typeface="Arial"/>
            </a:endParaRPr>
          </a:p>
          <a:p>
            <a:pPr marL="0" lvl="0" indent="0" algn="l" rtl="0">
              <a:spcBef>
                <a:spcPts val="0"/>
              </a:spcBef>
              <a:spcAft>
                <a:spcPts val="1600"/>
              </a:spcAft>
              <a:buSzPts val="1800"/>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Milestones</a:t>
            </a:r>
            <a:endParaRPr/>
          </a:p>
        </p:txBody>
      </p:sp>
      <p:sp>
        <p:nvSpPr>
          <p:cNvPr id="267" name="Google Shape;267;p35"/>
          <p:cNvSpPr txBox="1">
            <a:spLocks noGrp="1"/>
          </p:cNvSpPr>
          <p:nvPr>
            <p:ph type="body" idx="1"/>
          </p:nvPr>
        </p:nvSpPr>
        <p:spPr>
          <a:xfrm>
            <a:off x="2176762" y="1477951"/>
            <a:ext cx="6321600" cy="3002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Finding the location for the restaurant</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Acquiring the contract of a physical space</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Getting done with the interiors</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Recruitment of all staff</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Setting up the kitchen</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Finalizing the menu</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Setting up the seating area</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Passing the food inspection</a:t>
            </a:r>
            <a:endParaRPr sz="1200">
              <a:latin typeface="Arial"/>
              <a:ea typeface="Arial"/>
              <a:cs typeface="Arial"/>
              <a:sym typeface="Arial"/>
            </a:endParaRPr>
          </a:p>
          <a:p>
            <a:pPr marL="457200" lvl="0" indent="-304800" algn="l" rtl="0">
              <a:spcBef>
                <a:spcPts val="0"/>
              </a:spcBef>
              <a:spcAft>
                <a:spcPts val="0"/>
              </a:spcAft>
              <a:buSzPts val="1200"/>
              <a:buFont typeface="Arial"/>
              <a:buAutoNum type="arabicPeriod"/>
            </a:pPr>
            <a:r>
              <a:rPr lang="en" sz="1200">
                <a:latin typeface="Arial"/>
                <a:ea typeface="Arial"/>
                <a:cs typeface="Arial"/>
                <a:sym typeface="Arial"/>
              </a:rPr>
              <a:t>Restaurant Inauguration Day</a:t>
            </a:r>
            <a:endParaRPr sz="1200"/>
          </a:p>
        </p:txBody>
      </p:sp>
      <p:sp>
        <p:nvSpPr>
          <p:cNvPr id="268" name="Google Shape;268;p35"/>
          <p:cNvSpPr txBox="1"/>
          <p:nvPr/>
        </p:nvSpPr>
        <p:spPr>
          <a:xfrm>
            <a:off x="4939325" y="2652450"/>
            <a:ext cx="5600400" cy="65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083900" y="1040575"/>
            <a:ext cx="6321600" cy="31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Assumptions</a:t>
            </a:r>
            <a:endParaRPr/>
          </a:p>
          <a:p>
            <a:pPr marL="0" lvl="0" indent="0" algn="l" rtl="0">
              <a:spcBef>
                <a:spcPts val="0"/>
              </a:spcBef>
              <a:spcAft>
                <a:spcPts val="0"/>
              </a:spcAft>
              <a:buClr>
                <a:schemeClr val="lt2"/>
              </a:buClr>
              <a:buSzPts val="3000"/>
              <a:buFont typeface="Century Gothic"/>
              <a:buNone/>
            </a:pPr>
            <a:endParaRPr/>
          </a:p>
          <a:p>
            <a:pPr marL="457200" lvl="0" indent="-304800" algn="l" rtl="0">
              <a:spcBef>
                <a:spcPts val="0"/>
              </a:spcBef>
              <a:spcAft>
                <a:spcPts val="0"/>
              </a:spcAft>
              <a:buClr>
                <a:schemeClr val="lt2"/>
              </a:buClr>
              <a:buSzPts val="1200"/>
              <a:buFont typeface="Century Gothic"/>
              <a:buChar char="●"/>
            </a:pPr>
            <a:r>
              <a:rPr lang="en" sz="1200" b="0"/>
              <a:t>Renovation of space will be completed by December 10th 2018</a:t>
            </a:r>
            <a:endParaRPr sz="1200" b="0"/>
          </a:p>
          <a:p>
            <a:pPr marL="457200" lvl="0" indent="-304800" algn="l" rtl="0">
              <a:spcBef>
                <a:spcPts val="0"/>
              </a:spcBef>
              <a:spcAft>
                <a:spcPts val="0"/>
              </a:spcAft>
              <a:buClr>
                <a:schemeClr val="lt2"/>
              </a:buClr>
              <a:buSzPts val="1200"/>
              <a:buFont typeface="Century Gothic"/>
              <a:buChar char="●"/>
            </a:pPr>
            <a:r>
              <a:rPr lang="en" sz="1200" b="0"/>
              <a:t>Project will finish in budget and will meet safety regulations</a:t>
            </a:r>
            <a:endParaRPr sz="1200" b="0"/>
          </a:p>
          <a:p>
            <a:pPr marL="457200" lvl="0" indent="-304800" algn="l" rtl="0">
              <a:spcBef>
                <a:spcPts val="0"/>
              </a:spcBef>
              <a:spcAft>
                <a:spcPts val="0"/>
              </a:spcAft>
              <a:buClr>
                <a:schemeClr val="lt2"/>
              </a:buClr>
              <a:buSzPts val="1200"/>
              <a:buFont typeface="Century Gothic"/>
              <a:buChar char="●"/>
            </a:pPr>
            <a:r>
              <a:rPr lang="en" sz="1200" b="0"/>
              <a:t>Project will be completed by 12</a:t>
            </a:r>
            <a:r>
              <a:rPr lang="en" sz="1200" b="0" baseline="30000"/>
              <a:t>th</a:t>
            </a:r>
            <a:r>
              <a:rPr lang="en" sz="1200" b="0"/>
              <a:t> December 2018 by ending with the Inauguration event</a:t>
            </a:r>
            <a:endParaRPr sz="1200" b="0"/>
          </a:p>
          <a:p>
            <a:pPr marL="0" lvl="0" indent="0" algn="l" rtl="0">
              <a:spcBef>
                <a:spcPts val="0"/>
              </a:spcBef>
              <a:spcAft>
                <a:spcPts val="0"/>
              </a:spcAft>
              <a:buClr>
                <a:schemeClr val="lt2"/>
              </a:buClr>
              <a:buSzPts val="3000"/>
              <a:buFont typeface="Century Gothic"/>
              <a:buNone/>
            </a:pPr>
            <a:endParaRPr/>
          </a:p>
          <a:p>
            <a:pPr marL="0" lvl="0" indent="0" algn="l" rtl="0">
              <a:spcBef>
                <a:spcPts val="0"/>
              </a:spcBef>
              <a:spcAft>
                <a:spcPts val="0"/>
              </a:spcAft>
              <a:buClr>
                <a:schemeClr val="lt2"/>
              </a:buClr>
              <a:buSzPts val="3000"/>
              <a:buFont typeface="Century Gothic"/>
              <a:buNone/>
            </a:pPr>
            <a:r>
              <a:rPr lang="en"/>
              <a:t>Constraints</a:t>
            </a:r>
            <a:endParaRPr/>
          </a:p>
          <a:p>
            <a:pPr marL="457200" lvl="0" indent="0" algn="l" rtl="0">
              <a:spcBef>
                <a:spcPts val="0"/>
              </a:spcBef>
              <a:spcAft>
                <a:spcPts val="0"/>
              </a:spcAft>
              <a:buClr>
                <a:schemeClr val="lt2"/>
              </a:buClr>
              <a:buSzPts val="3000"/>
              <a:buFont typeface="Century Gothic"/>
              <a:buNone/>
            </a:pPr>
            <a:endParaRPr/>
          </a:p>
          <a:p>
            <a:pPr marL="457200" lvl="0" indent="-304800" algn="l" rtl="0">
              <a:spcBef>
                <a:spcPts val="0"/>
              </a:spcBef>
              <a:spcAft>
                <a:spcPts val="0"/>
              </a:spcAft>
              <a:buClr>
                <a:schemeClr val="lt2"/>
              </a:buClr>
              <a:buSzPts val="1200"/>
              <a:buFont typeface="Century Gothic"/>
              <a:buChar char="●"/>
            </a:pPr>
            <a:r>
              <a:rPr lang="en" sz="1200" b="0"/>
              <a:t>Time limit</a:t>
            </a:r>
            <a:endParaRPr sz="1200" b="0"/>
          </a:p>
          <a:p>
            <a:pPr marL="0" lvl="0" indent="0" algn="l" rtl="0">
              <a:spcBef>
                <a:spcPts val="0"/>
              </a:spcBef>
              <a:spcAft>
                <a:spcPts val="0"/>
              </a:spcAft>
              <a:buClr>
                <a:schemeClr val="lt2"/>
              </a:buClr>
              <a:buSzPts val="3000"/>
              <a:buFont typeface="Century Gothic"/>
              <a:buNone/>
            </a:pPr>
            <a:endParaRPr/>
          </a:p>
          <a:p>
            <a:pPr marL="0" lvl="0" indent="0" algn="l" rtl="0">
              <a:spcBef>
                <a:spcPts val="0"/>
              </a:spcBef>
              <a:spcAft>
                <a:spcPts val="0"/>
              </a:spcAft>
              <a:buClr>
                <a:schemeClr val="lt2"/>
              </a:buClr>
              <a:buSzPts val="3000"/>
              <a:buFont typeface="Century Gothic"/>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body" idx="1"/>
          </p:nvPr>
        </p:nvSpPr>
        <p:spPr>
          <a:xfrm>
            <a:off x="3929073" y="703750"/>
            <a:ext cx="3822300" cy="3693600"/>
          </a:xfrm>
          <a:prstGeom prst="rect">
            <a:avLst/>
          </a:prstGeom>
          <a:noFill/>
          <a:ln>
            <a:noFill/>
          </a:ln>
        </p:spPr>
        <p:txBody>
          <a:bodyPr spcFirstLastPara="1" wrap="square" lIns="41150" tIns="34275" rIns="68575" bIns="34275" anchor="ctr" anchorCtr="0">
            <a:noAutofit/>
          </a:bodyPr>
          <a:lstStyle/>
          <a:p>
            <a:pPr marL="0" lvl="0" indent="0" algn="l" rtl="0">
              <a:lnSpc>
                <a:spcPct val="90000"/>
              </a:lnSpc>
              <a:spcBef>
                <a:spcPts val="0"/>
              </a:spcBef>
              <a:spcAft>
                <a:spcPts val="0"/>
              </a:spcAft>
              <a:buClr>
                <a:schemeClr val="lt1"/>
              </a:buClr>
              <a:buSzPts val="4000"/>
              <a:buNone/>
            </a:pPr>
            <a:r>
              <a:rPr lang="en" sz="4000">
                <a:latin typeface="Source Sans Pro"/>
                <a:ea typeface="Source Sans Pro"/>
                <a:cs typeface="Source Sans Pro"/>
                <a:sym typeface="Source Sans Pro"/>
              </a:rPr>
              <a:t>Project Requirement Collection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pic>
        <p:nvPicPr>
          <p:cNvPr id="284" name="Google Shape;284;p38"/>
          <p:cNvPicPr preferRelativeResize="0"/>
          <p:nvPr/>
        </p:nvPicPr>
        <p:blipFill rotWithShape="1">
          <a:blip r:embed="rId3">
            <a:alphaModFix/>
          </a:blip>
          <a:srcRect l="3613"/>
          <a:stretch/>
        </p:blipFill>
        <p:spPr>
          <a:xfrm>
            <a:off x="0" y="2002263"/>
            <a:ext cx="3027759" cy="3141237"/>
          </a:xfrm>
          <a:prstGeom prst="rect">
            <a:avLst/>
          </a:prstGeom>
          <a:noFill/>
          <a:ln>
            <a:noFill/>
          </a:ln>
        </p:spPr>
      </p:pic>
      <p:pic>
        <p:nvPicPr>
          <p:cNvPr id="285" name="Google Shape;285;p38"/>
          <p:cNvPicPr preferRelativeResize="0"/>
          <p:nvPr/>
        </p:nvPicPr>
        <p:blipFill rotWithShape="1">
          <a:blip r:embed="rId4">
            <a:alphaModFix/>
          </a:blip>
          <a:srcRect l="35640"/>
          <a:stretch/>
        </p:blipFill>
        <p:spPr>
          <a:xfrm>
            <a:off x="0" y="2169260"/>
            <a:ext cx="1141809" cy="1774090"/>
          </a:xfrm>
          <a:prstGeom prst="rect">
            <a:avLst/>
          </a:prstGeom>
          <a:noFill/>
          <a:ln>
            <a:noFill/>
          </a:ln>
        </p:spPr>
      </p:pic>
      <p:sp>
        <p:nvSpPr>
          <p:cNvPr id="286" name="Google Shape;286;p38"/>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8"/>
          <p:cNvPicPr preferRelativeResize="0"/>
          <p:nvPr/>
        </p:nvPicPr>
        <p:blipFill rotWithShape="1">
          <a:blip r:embed="rId5">
            <a:alphaModFix/>
          </a:blip>
          <a:srcRect t="28812"/>
          <a:stretch/>
        </p:blipFill>
        <p:spPr>
          <a:xfrm>
            <a:off x="5999559" y="0"/>
            <a:ext cx="1202540" cy="856055"/>
          </a:xfrm>
          <a:prstGeom prst="rect">
            <a:avLst/>
          </a:prstGeom>
          <a:noFill/>
          <a:ln>
            <a:noFill/>
          </a:ln>
        </p:spPr>
      </p:pic>
      <p:pic>
        <p:nvPicPr>
          <p:cNvPr id="288" name="Google Shape;288;p38"/>
          <p:cNvPicPr preferRelativeResize="0"/>
          <p:nvPr/>
        </p:nvPicPr>
        <p:blipFill rotWithShape="1">
          <a:blip r:embed="rId6">
            <a:alphaModFix/>
          </a:blip>
          <a:srcRect b="23320"/>
          <a:stretch/>
        </p:blipFill>
        <p:spPr>
          <a:xfrm>
            <a:off x="6454408" y="4572000"/>
            <a:ext cx="745301" cy="571500"/>
          </a:xfrm>
          <a:prstGeom prst="rect">
            <a:avLst/>
          </a:prstGeom>
          <a:noFill/>
          <a:ln>
            <a:noFill/>
          </a:ln>
        </p:spPr>
      </p:pic>
      <p:sp>
        <p:nvSpPr>
          <p:cNvPr id="289" name="Google Shape;289;p38"/>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0" y="0"/>
            <a:ext cx="9144000" cy="51435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38"/>
          <p:cNvSpPr txBox="1">
            <a:spLocks noGrp="1"/>
          </p:cNvSpPr>
          <p:nvPr>
            <p:ph type="title"/>
          </p:nvPr>
        </p:nvSpPr>
        <p:spPr>
          <a:xfrm>
            <a:off x="6143943" y="994410"/>
            <a:ext cx="2514282" cy="229988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BEBEB"/>
              </a:buClr>
              <a:buSzPts val="4100"/>
              <a:buFont typeface="Century Gothic"/>
              <a:buNone/>
            </a:pPr>
            <a:r>
              <a:rPr lang="en" sz="4100" b="0" i="0">
                <a:solidFill>
                  <a:srgbClr val="EBEBEB"/>
                </a:solidFill>
                <a:latin typeface="Century Gothic"/>
                <a:ea typeface="Century Gothic"/>
                <a:cs typeface="Century Gothic"/>
                <a:sym typeface="Century Gothic"/>
              </a:rPr>
              <a:t>Project Team Structure</a:t>
            </a:r>
            <a:endParaRPr/>
          </a:p>
        </p:txBody>
      </p:sp>
      <p:sp>
        <p:nvSpPr>
          <p:cNvPr id="292" name="Google Shape;292;p38"/>
          <p:cNvSpPr/>
          <p:nvPr/>
        </p:nvSpPr>
        <p:spPr>
          <a:xfrm flipH="1">
            <a:off x="5597760" y="0"/>
            <a:ext cx="419604" cy="2782230"/>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p38"/>
          <p:cNvSpPr/>
          <p:nvPr/>
        </p:nvSpPr>
        <p:spPr>
          <a:xfrm>
            <a:off x="0" y="0"/>
            <a:ext cx="5857465" cy="5143500"/>
          </a:xfrm>
          <a:custGeom>
            <a:avLst/>
            <a:gdLst/>
            <a:ahLst/>
            <a:cxnLst/>
            <a:rect l="l" t="t" r="r" b="b"/>
            <a:pathLst>
              <a:path w="7809954" h="6858000" extrusionOk="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38"/>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38" descr="A close up of text on a white background&#10;&#10;Description automatically generated"/>
          <p:cNvPicPr preferRelativeResize="0">
            <a:picLocks noGrp="1"/>
          </p:cNvPicPr>
          <p:nvPr>
            <p:ph type="body" idx="1"/>
          </p:nvPr>
        </p:nvPicPr>
        <p:blipFill rotWithShape="1">
          <a:blip r:embed="rId8">
            <a:alphaModFix/>
          </a:blip>
          <a:srcRect/>
          <a:stretch/>
        </p:blipFill>
        <p:spPr>
          <a:xfrm>
            <a:off x="482890" y="1037223"/>
            <a:ext cx="4702997" cy="30687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9"/>
          <p:cNvSpPr txBox="1"/>
          <p:nvPr/>
        </p:nvSpPr>
        <p:spPr>
          <a:xfrm>
            <a:off x="2498538" y="1205254"/>
            <a:ext cx="4869600" cy="2184900"/>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Clr>
                <a:schemeClr val="dk1"/>
              </a:buClr>
              <a:buSzPts val="1700"/>
              <a:buFont typeface="Calibri"/>
              <a:buNone/>
            </a:pPr>
            <a:r>
              <a:rPr lang="en" sz="1700" b="1" i="0" u="none" strike="noStrike" cap="none">
                <a:solidFill>
                  <a:schemeClr val="lt1"/>
                </a:solidFill>
                <a:latin typeface="Calibri"/>
                <a:ea typeface="Calibri"/>
                <a:cs typeface="Calibri"/>
                <a:sym typeface="Calibri"/>
              </a:rPr>
              <a:t>Project Manager: </a:t>
            </a:r>
            <a:r>
              <a:rPr lang="en" sz="1700" b="0" i="0" u="none" strike="noStrike" cap="none">
                <a:solidFill>
                  <a:schemeClr val="lt1"/>
                </a:solidFill>
                <a:latin typeface="Calibri"/>
                <a:ea typeface="Calibri"/>
                <a:cs typeface="Calibri"/>
                <a:sym typeface="Calibri"/>
              </a:rPr>
              <a:t>Responsible for gathering project requirement  for all phases, creating clear and attainable project objectives, building the project requirements and managing the quadruple constraints of the project management, which are cost, time, scope and quality. Controls the change of the entire project by initiating and implementing a change request.</a:t>
            </a:r>
            <a:endParaRPr sz="1100" b="0" i="0" u="none" strike="noStrike" cap="none">
              <a:solidFill>
                <a:schemeClr val="lt1"/>
              </a:solidFill>
              <a:latin typeface="Arial"/>
              <a:ea typeface="Arial"/>
              <a:cs typeface="Arial"/>
              <a:sym typeface="Arial"/>
            </a:endParaRPr>
          </a:p>
        </p:txBody>
      </p:sp>
      <p:sp>
        <p:nvSpPr>
          <p:cNvPr id="301" name="Google Shape;301;p39"/>
          <p:cNvSpPr txBox="1"/>
          <p:nvPr/>
        </p:nvSpPr>
        <p:spPr>
          <a:xfrm>
            <a:off x="2498538" y="3524260"/>
            <a:ext cx="4869600" cy="2184900"/>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Clr>
                <a:schemeClr val="dk1"/>
              </a:buClr>
              <a:buSzPts val="1700"/>
              <a:buFont typeface="Calibri"/>
              <a:buNone/>
            </a:pPr>
            <a:r>
              <a:rPr lang="en" sz="1700" b="1" i="0" u="none" strike="noStrike" cap="none">
                <a:solidFill>
                  <a:schemeClr val="lt1"/>
                </a:solidFill>
                <a:latin typeface="Calibri"/>
                <a:ea typeface="Calibri"/>
                <a:cs typeface="Calibri"/>
                <a:sym typeface="Calibri"/>
              </a:rPr>
              <a:t>Project Finance officer: </a:t>
            </a:r>
            <a:r>
              <a:rPr lang="en" sz="1700" b="0" i="0" u="none" strike="noStrike" cap="none">
                <a:solidFill>
                  <a:schemeClr val="lt1"/>
                </a:solidFill>
                <a:latin typeface="Calibri"/>
                <a:ea typeface="Calibri"/>
                <a:cs typeface="Calibri"/>
                <a:sym typeface="Calibri"/>
              </a:rPr>
              <a:t>Reports individual and project status. Performs all project activities as needed. Develops project budget requirements.</a:t>
            </a:r>
            <a:endParaRPr sz="1100" b="0" i="0" u="none" strike="noStrike" cap="none">
              <a:solidFill>
                <a:schemeClr val="lt1"/>
              </a:solidFill>
              <a:latin typeface="Arial"/>
              <a:ea typeface="Arial"/>
              <a:cs typeface="Arial"/>
              <a:sym typeface="Arial"/>
            </a:endParaRPr>
          </a:p>
        </p:txBody>
      </p:sp>
      <p:sp>
        <p:nvSpPr>
          <p:cNvPr id="302" name="Google Shape;302;p39"/>
          <p:cNvSpPr txBox="1">
            <a:spLocks noGrp="1"/>
          </p:cNvSpPr>
          <p:nvPr>
            <p:ph type="title"/>
          </p:nvPr>
        </p:nvSpPr>
        <p:spPr>
          <a:xfrm>
            <a:off x="2675550" y="677850"/>
            <a:ext cx="3937800" cy="527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FFFFFF"/>
              </a:buClr>
              <a:buSzPts val="3000"/>
              <a:buFont typeface="Calibri"/>
              <a:buNone/>
            </a:pPr>
            <a:r>
              <a:rPr lang="en" sz="3000">
                <a:solidFill>
                  <a:schemeClr val="lt1"/>
                </a:solidFill>
              </a:rPr>
              <a:t>The Hierarchy</a:t>
            </a:r>
            <a:br>
              <a:rPr lang="en" sz="3000">
                <a:solidFill>
                  <a:schemeClr val="lt1"/>
                </a:solidFill>
              </a:rPr>
            </a:br>
            <a:endParaRPr sz="3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p:nvPr>
        </p:nvSpPr>
        <p:spPr>
          <a:xfrm>
            <a:off x="2688725" y="592525"/>
            <a:ext cx="3937800" cy="527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FFFFFF"/>
              </a:buClr>
              <a:buSzPts val="3000"/>
              <a:buFont typeface="Calibri"/>
              <a:buNone/>
            </a:pPr>
            <a:r>
              <a:rPr lang="en" sz="3000">
                <a:solidFill>
                  <a:schemeClr val="lt1"/>
                </a:solidFill>
              </a:rPr>
              <a:t>The Hierarchy</a:t>
            </a:r>
            <a:br>
              <a:rPr lang="en" sz="3000">
                <a:solidFill>
                  <a:schemeClr val="lt1"/>
                </a:solidFill>
              </a:rPr>
            </a:br>
            <a:endParaRPr sz="3000">
              <a:solidFill>
                <a:schemeClr val="lt1"/>
              </a:solidFill>
            </a:endParaRPr>
          </a:p>
        </p:txBody>
      </p:sp>
      <p:sp>
        <p:nvSpPr>
          <p:cNvPr id="308" name="Google Shape;308;p40"/>
          <p:cNvSpPr txBox="1"/>
          <p:nvPr/>
        </p:nvSpPr>
        <p:spPr>
          <a:xfrm>
            <a:off x="972575" y="1002750"/>
            <a:ext cx="7370100" cy="1451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 sz="1400" b="1" i="0" u="none" strike="noStrike" cap="none">
                <a:solidFill>
                  <a:schemeClr val="lt1"/>
                </a:solidFill>
                <a:latin typeface="Calibri"/>
                <a:ea typeface="Calibri"/>
                <a:cs typeface="Calibri"/>
                <a:sym typeface="Calibri"/>
              </a:rPr>
              <a:t>Project Operations officer: </a:t>
            </a:r>
            <a:r>
              <a:rPr lang="en" sz="1400" b="0" i="0" u="none" strike="noStrike" cap="none">
                <a:solidFill>
                  <a:schemeClr val="lt1"/>
                </a:solidFill>
                <a:latin typeface="Calibri"/>
                <a:ea typeface="Calibri"/>
                <a:cs typeface="Calibri"/>
                <a:sym typeface="Calibri"/>
              </a:rPr>
              <a:t>The project operations officer’s responsibilities are to ensure compliance with insurance, legal, health and safety obligations. The officer will specify staff requirements and coordinate their activities, cooperate, ensure transportation and equipment control. Basically handle any emerging problems</a:t>
            </a:r>
            <a:endParaRPr sz="1100" b="0" i="0" u="none" strike="noStrike" cap="none">
              <a:solidFill>
                <a:schemeClr val="lt1"/>
              </a:solidFill>
              <a:latin typeface="Arial"/>
              <a:ea typeface="Arial"/>
              <a:cs typeface="Arial"/>
              <a:sym typeface="Arial"/>
            </a:endParaRPr>
          </a:p>
        </p:txBody>
      </p:sp>
      <p:sp>
        <p:nvSpPr>
          <p:cNvPr id="309" name="Google Shape;309;p40"/>
          <p:cNvSpPr txBox="1"/>
          <p:nvPr/>
        </p:nvSpPr>
        <p:spPr>
          <a:xfrm>
            <a:off x="1034400" y="2241448"/>
            <a:ext cx="4869600" cy="1077600"/>
          </a:xfrm>
          <a:prstGeom prst="rect">
            <a:avLst/>
          </a:prstGeom>
          <a:noFill/>
          <a:ln>
            <a:noFill/>
          </a:ln>
        </p:spPr>
        <p:txBody>
          <a:bodyPr spcFirstLastPara="1" wrap="square" lIns="51425" tIns="51425" rIns="51425" bIns="51425"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 sz="1400" b="1" i="0" u="none" strike="noStrike" cap="none">
                <a:solidFill>
                  <a:schemeClr val="lt1"/>
                </a:solidFill>
                <a:latin typeface="Calibri"/>
                <a:ea typeface="Calibri"/>
                <a:cs typeface="Calibri"/>
                <a:sym typeface="Calibri"/>
              </a:rPr>
              <a:t>Project Coordinator: </a:t>
            </a:r>
            <a:r>
              <a:rPr lang="en" sz="1400" b="0" i="0" u="none" strike="noStrike" cap="none">
                <a:solidFill>
                  <a:schemeClr val="lt1"/>
                </a:solidFill>
                <a:latin typeface="Calibri"/>
                <a:ea typeface="Calibri"/>
                <a:cs typeface="Calibri"/>
                <a:sym typeface="Calibri"/>
              </a:rPr>
              <a:t>Ensures on time delivery of materials. Reports individual and project status to PM. Performs all project activities as needed. </a:t>
            </a:r>
            <a:endParaRPr sz="1100" b="0" i="0" u="none" strike="noStrike" cap="none">
              <a:solidFill>
                <a:schemeClr val="lt1"/>
              </a:solidFill>
              <a:latin typeface="Arial"/>
              <a:ea typeface="Arial"/>
              <a:cs typeface="Arial"/>
              <a:sym typeface="Arial"/>
            </a:endParaRPr>
          </a:p>
        </p:txBody>
      </p:sp>
      <p:sp>
        <p:nvSpPr>
          <p:cNvPr id="310" name="Google Shape;310;p40"/>
          <p:cNvSpPr txBox="1"/>
          <p:nvPr/>
        </p:nvSpPr>
        <p:spPr>
          <a:xfrm>
            <a:off x="1034388" y="3319043"/>
            <a:ext cx="4869600" cy="1391700"/>
          </a:xfrm>
          <a:prstGeom prst="rect">
            <a:avLst/>
          </a:prstGeom>
          <a:noFill/>
          <a:ln>
            <a:noFill/>
          </a:ln>
        </p:spPr>
        <p:txBody>
          <a:bodyPr spcFirstLastPara="1" wrap="square" lIns="51425" tIns="51425" rIns="51425" bIns="51425"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 sz="1400" b="1" i="0" u="none" strike="noStrike" cap="none">
                <a:solidFill>
                  <a:schemeClr val="lt1"/>
                </a:solidFill>
                <a:latin typeface="Calibri"/>
                <a:ea typeface="Calibri"/>
                <a:cs typeface="Calibri"/>
                <a:sym typeface="Calibri"/>
              </a:rPr>
              <a:t>Project Administrator: </a:t>
            </a:r>
            <a:r>
              <a:rPr lang="en" sz="1400" b="0" i="0" u="none" strike="noStrike" cap="none">
                <a:solidFill>
                  <a:schemeClr val="lt1"/>
                </a:solidFill>
                <a:latin typeface="Calibri"/>
                <a:ea typeface="Calibri"/>
                <a:cs typeface="Calibri"/>
                <a:sym typeface="Calibri"/>
              </a:rPr>
              <a:t>Performs all project activities as needed. Coordinates and schedules all internal and external project meetings. Assists Budget and Finance Officer with payments, invoices etc.</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pic>
        <p:nvPicPr>
          <p:cNvPr id="315" name="Google Shape;315;p41"/>
          <p:cNvPicPr preferRelativeResize="0"/>
          <p:nvPr/>
        </p:nvPicPr>
        <p:blipFill rotWithShape="1">
          <a:blip r:embed="rId3">
            <a:alphaModFix/>
          </a:blip>
          <a:srcRect l="3613"/>
          <a:stretch/>
        </p:blipFill>
        <p:spPr>
          <a:xfrm>
            <a:off x="0" y="2002263"/>
            <a:ext cx="3027759" cy="3141237"/>
          </a:xfrm>
          <a:prstGeom prst="rect">
            <a:avLst/>
          </a:prstGeom>
          <a:noFill/>
          <a:ln>
            <a:noFill/>
          </a:ln>
        </p:spPr>
      </p:pic>
      <p:pic>
        <p:nvPicPr>
          <p:cNvPr id="316" name="Google Shape;316;p41"/>
          <p:cNvPicPr preferRelativeResize="0"/>
          <p:nvPr/>
        </p:nvPicPr>
        <p:blipFill rotWithShape="1">
          <a:blip r:embed="rId4">
            <a:alphaModFix/>
          </a:blip>
          <a:srcRect l="35640"/>
          <a:stretch/>
        </p:blipFill>
        <p:spPr>
          <a:xfrm>
            <a:off x="0" y="2169260"/>
            <a:ext cx="1141809" cy="1774090"/>
          </a:xfrm>
          <a:prstGeom prst="rect">
            <a:avLst/>
          </a:prstGeom>
          <a:noFill/>
          <a:ln>
            <a:noFill/>
          </a:ln>
        </p:spPr>
      </p:pic>
      <p:sp>
        <p:nvSpPr>
          <p:cNvPr id="317" name="Google Shape;317;p41"/>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41"/>
          <p:cNvPicPr preferRelativeResize="0"/>
          <p:nvPr/>
        </p:nvPicPr>
        <p:blipFill rotWithShape="1">
          <a:blip r:embed="rId5">
            <a:alphaModFix/>
          </a:blip>
          <a:srcRect t="28812"/>
          <a:stretch/>
        </p:blipFill>
        <p:spPr>
          <a:xfrm>
            <a:off x="5999559" y="0"/>
            <a:ext cx="1202540" cy="856055"/>
          </a:xfrm>
          <a:prstGeom prst="rect">
            <a:avLst/>
          </a:prstGeom>
          <a:noFill/>
          <a:ln>
            <a:noFill/>
          </a:ln>
        </p:spPr>
      </p:pic>
      <p:pic>
        <p:nvPicPr>
          <p:cNvPr id="319" name="Google Shape;319;p41"/>
          <p:cNvPicPr preferRelativeResize="0"/>
          <p:nvPr/>
        </p:nvPicPr>
        <p:blipFill rotWithShape="1">
          <a:blip r:embed="rId6">
            <a:alphaModFix/>
          </a:blip>
          <a:srcRect b="23320"/>
          <a:stretch/>
        </p:blipFill>
        <p:spPr>
          <a:xfrm>
            <a:off x="6454408" y="4572000"/>
            <a:ext cx="745301" cy="571500"/>
          </a:xfrm>
          <a:prstGeom prst="rect">
            <a:avLst/>
          </a:prstGeom>
          <a:noFill/>
          <a:ln>
            <a:noFill/>
          </a:ln>
        </p:spPr>
      </p:pic>
      <p:sp>
        <p:nvSpPr>
          <p:cNvPr id="320" name="Google Shape;320;p41"/>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0" y="0"/>
            <a:ext cx="9144000" cy="51435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41"/>
          <p:cNvSpPr txBox="1">
            <a:spLocks noGrp="1"/>
          </p:cNvSpPr>
          <p:nvPr>
            <p:ph type="title"/>
          </p:nvPr>
        </p:nvSpPr>
        <p:spPr>
          <a:xfrm>
            <a:off x="6143943" y="994410"/>
            <a:ext cx="2514282" cy="229988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BEBEB"/>
              </a:buClr>
              <a:buSzPts val="4100"/>
              <a:buFont typeface="Century Gothic"/>
              <a:buNone/>
            </a:pPr>
            <a:r>
              <a:rPr lang="en" sz="4100" b="0" i="0">
                <a:solidFill>
                  <a:srgbClr val="EBEBEB"/>
                </a:solidFill>
                <a:latin typeface="Century Gothic"/>
                <a:ea typeface="Century Gothic"/>
                <a:cs typeface="Century Gothic"/>
                <a:sym typeface="Century Gothic"/>
              </a:rPr>
              <a:t>RACI chart</a:t>
            </a:r>
            <a:endParaRPr/>
          </a:p>
        </p:txBody>
      </p:sp>
      <p:sp>
        <p:nvSpPr>
          <p:cNvPr id="323" name="Google Shape;323;p41"/>
          <p:cNvSpPr/>
          <p:nvPr/>
        </p:nvSpPr>
        <p:spPr>
          <a:xfrm flipH="1">
            <a:off x="5597760" y="0"/>
            <a:ext cx="419604" cy="2782230"/>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 name="Google Shape;324;p41"/>
          <p:cNvSpPr/>
          <p:nvPr/>
        </p:nvSpPr>
        <p:spPr>
          <a:xfrm>
            <a:off x="0" y="0"/>
            <a:ext cx="5857465" cy="5143500"/>
          </a:xfrm>
          <a:custGeom>
            <a:avLst/>
            <a:gdLst/>
            <a:ahLst/>
            <a:cxnLst/>
            <a:rect l="l" t="t" r="r" b="b"/>
            <a:pathLst>
              <a:path w="7809954" h="6858000" extrusionOk="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41"/>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41"/>
          <p:cNvPicPr preferRelativeResize="0"/>
          <p:nvPr/>
        </p:nvPicPr>
        <p:blipFill rotWithShape="1">
          <a:blip r:embed="rId8">
            <a:alphaModFix/>
          </a:blip>
          <a:srcRect/>
          <a:stretch/>
        </p:blipFill>
        <p:spPr>
          <a:xfrm>
            <a:off x="138896" y="812246"/>
            <a:ext cx="5234403" cy="34240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body" idx="1"/>
          </p:nvPr>
        </p:nvSpPr>
        <p:spPr>
          <a:xfrm>
            <a:off x="3929076" y="683050"/>
            <a:ext cx="3522300" cy="3714300"/>
          </a:xfrm>
          <a:prstGeom prst="rect">
            <a:avLst/>
          </a:prstGeom>
          <a:noFill/>
          <a:ln>
            <a:noFill/>
          </a:ln>
        </p:spPr>
        <p:txBody>
          <a:bodyPr spcFirstLastPara="1" wrap="square" lIns="41150" tIns="34275" rIns="68575" bIns="34275" anchor="ctr" anchorCtr="0">
            <a:noAutofit/>
          </a:bodyPr>
          <a:lstStyle/>
          <a:p>
            <a:pPr marL="0" lvl="0" indent="0" algn="l" rtl="0">
              <a:lnSpc>
                <a:spcPct val="90000"/>
              </a:lnSpc>
              <a:spcBef>
                <a:spcPts val="0"/>
              </a:spcBef>
              <a:spcAft>
                <a:spcPts val="0"/>
              </a:spcAft>
              <a:buClr>
                <a:schemeClr val="lt1"/>
              </a:buClr>
              <a:buSzPts val="4000"/>
              <a:buNone/>
            </a:pPr>
            <a:r>
              <a:rPr lang="en" sz="4000" b="1">
                <a:latin typeface="Source Sans Pro"/>
                <a:ea typeface="Source Sans Pro"/>
                <a:cs typeface="Source Sans Pro"/>
                <a:sym typeface="Source Sans Pro"/>
              </a:rPr>
              <a:t>Project Planning </a:t>
            </a:r>
            <a:endParaRPr sz="4000" b="1">
              <a:latin typeface="Source Sans Pro"/>
              <a:ea typeface="Source Sans Pro"/>
              <a:cs typeface="Source Sans Pro"/>
              <a:sym typeface="Source Sans Pro"/>
            </a:endParaRPr>
          </a:p>
          <a:p>
            <a:pPr marL="0" lvl="0" indent="0" algn="l" rtl="0">
              <a:lnSpc>
                <a:spcPct val="90000"/>
              </a:lnSpc>
              <a:spcBef>
                <a:spcPts val="0"/>
              </a:spcBef>
              <a:spcAft>
                <a:spcPts val="0"/>
              </a:spcAft>
              <a:buClr>
                <a:schemeClr val="lt1"/>
              </a:buClr>
              <a:buSzPts val="4000"/>
              <a:buNone/>
            </a:pPr>
            <a:endParaRPr sz="4000" b="1">
              <a:latin typeface="Source Sans Pro"/>
              <a:ea typeface="Source Sans Pro"/>
              <a:cs typeface="Source Sans Pro"/>
              <a:sym typeface="Source Sans Pro"/>
            </a:endParaRPr>
          </a:p>
          <a:p>
            <a:pPr marL="457200" lvl="0" indent="-342900" algn="l" rtl="0">
              <a:lnSpc>
                <a:spcPct val="200000"/>
              </a:lnSpc>
              <a:spcBef>
                <a:spcPts val="0"/>
              </a:spcBef>
              <a:spcAft>
                <a:spcPts val="0"/>
              </a:spcAft>
              <a:buClr>
                <a:srgbClr val="FFFFFF"/>
              </a:buClr>
              <a:buSzPts val="1800"/>
              <a:buFont typeface="Source Sans Pro"/>
              <a:buChar char="-"/>
            </a:pPr>
            <a:r>
              <a:rPr lang="en" sz="1800" b="1">
                <a:solidFill>
                  <a:srgbClr val="FFFFFF"/>
                </a:solidFill>
                <a:latin typeface="Source Sans Pro"/>
                <a:ea typeface="Source Sans Pro"/>
                <a:cs typeface="Source Sans Pro"/>
                <a:sym typeface="Source Sans Pro"/>
              </a:rPr>
              <a:t>Work Breakdown Structure</a:t>
            </a:r>
            <a:endParaRPr sz="1800" b="1">
              <a:solidFill>
                <a:srgbClr val="FFFFFF"/>
              </a:solidFill>
              <a:latin typeface="Source Sans Pro"/>
              <a:ea typeface="Source Sans Pro"/>
              <a:cs typeface="Source Sans Pro"/>
              <a:sym typeface="Source Sans Pro"/>
            </a:endParaRPr>
          </a:p>
          <a:p>
            <a:pPr marL="457200" lvl="0" indent="-342900" algn="l" rtl="0">
              <a:lnSpc>
                <a:spcPct val="200000"/>
              </a:lnSpc>
              <a:spcBef>
                <a:spcPts val="0"/>
              </a:spcBef>
              <a:spcAft>
                <a:spcPts val="0"/>
              </a:spcAft>
              <a:buClr>
                <a:srgbClr val="FFFFFF"/>
              </a:buClr>
              <a:buSzPts val="1800"/>
              <a:buFont typeface="Source Sans Pro"/>
              <a:buChar char="-"/>
            </a:pPr>
            <a:r>
              <a:rPr lang="en" sz="1800" b="1">
                <a:solidFill>
                  <a:srgbClr val="FFFFFF"/>
                </a:solidFill>
                <a:latin typeface="Source Sans Pro"/>
                <a:ea typeface="Source Sans Pro"/>
                <a:cs typeface="Source Sans Pro"/>
                <a:sym typeface="Source Sans Pro"/>
              </a:rPr>
              <a:t>Cost Management</a:t>
            </a:r>
            <a:endParaRPr sz="1800" b="1">
              <a:solidFill>
                <a:srgbClr val="FFFFFF"/>
              </a:solidFill>
              <a:latin typeface="Source Sans Pro"/>
              <a:ea typeface="Source Sans Pro"/>
              <a:cs typeface="Source Sans Pro"/>
              <a:sym typeface="Source Sans Pro"/>
            </a:endParaRPr>
          </a:p>
          <a:p>
            <a:pPr marL="457200" lvl="0" indent="-342900" algn="l" rtl="0">
              <a:lnSpc>
                <a:spcPct val="200000"/>
              </a:lnSpc>
              <a:spcBef>
                <a:spcPts val="0"/>
              </a:spcBef>
              <a:spcAft>
                <a:spcPts val="0"/>
              </a:spcAft>
              <a:buClr>
                <a:srgbClr val="FFFFFF"/>
              </a:buClr>
              <a:buSzPts val="1800"/>
              <a:buFont typeface="Source Sans Pro"/>
              <a:buChar char="-"/>
            </a:pPr>
            <a:r>
              <a:rPr lang="en" sz="1800" b="1">
                <a:solidFill>
                  <a:srgbClr val="FFFFFF"/>
                </a:solidFill>
                <a:latin typeface="Source Sans Pro"/>
                <a:ea typeface="Source Sans Pro"/>
                <a:cs typeface="Source Sans Pro"/>
                <a:sym typeface="Source Sans Pro"/>
              </a:rPr>
              <a:t>Resource Availability Plan</a:t>
            </a:r>
            <a:endParaRPr sz="1800" b="1">
              <a:solidFill>
                <a:srgbClr val="FFFFFF"/>
              </a:solidFill>
              <a:latin typeface="Source Sans Pro"/>
              <a:ea typeface="Source Sans Pro"/>
              <a:cs typeface="Source Sans Pro"/>
              <a:sym typeface="Source Sans Pro"/>
            </a:endParaRPr>
          </a:p>
          <a:p>
            <a:pPr marL="457200" lvl="0" indent="0" algn="l" rtl="0">
              <a:lnSpc>
                <a:spcPct val="90000"/>
              </a:lnSpc>
              <a:spcBef>
                <a:spcPts val="0"/>
              </a:spcBef>
              <a:spcAft>
                <a:spcPts val="0"/>
              </a:spcAft>
              <a:buSzPts val="4800"/>
              <a:buNone/>
            </a:pPr>
            <a:endParaRPr sz="2400" b="1">
              <a:latin typeface="Source Sans Pro"/>
              <a:ea typeface="Source Sans Pro"/>
              <a:cs typeface="Source Sans Pro"/>
              <a:sym typeface="Source Sans Pro"/>
            </a:endParaRPr>
          </a:p>
          <a:p>
            <a:pPr marL="457200" lvl="0" indent="0" algn="l" rtl="0">
              <a:lnSpc>
                <a:spcPct val="90000"/>
              </a:lnSpc>
              <a:spcBef>
                <a:spcPts val="0"/>
              </a:spcBef>
              <a:spcAft>
                <a:spcPts val="0"/>
              </a:spcAft>
              <a:buSzPts val="4800"/>
              <a:buNone/>
            </a:pPr>
            <a:endParaRPr sz="2400" b="1">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body" idx="1"/>
          </p:nvPr>
        </p:nvSpPr>
        <p:spPr>
          <a:xfrm>
            <a:off x="3929073" y="721975"/>
            <a:ext cx="3822300" cy="3675300"/>
          </a:xfrm>
          <a:prstGeom prst="rect">
            <a:avLst/>
          </a:prstGeom>
          <a:noFill/>
          <a:ln>
            <a:noFill/>
          </a:ln>
        </p:spPr>
        <p:txBody>
          <a:bodyPr spcFirstLastPara="1" wrap="square" lIns="41150" tIns="34275" rIns="68575" bIns="34275" anchor="ctr" anchorCtr="0">
            <a:noAutofit/>
          </a:bodyPr>
          <a:lstStyle/>
          <a:p>
            <a:pPr marL="0" lvl="0" indent="0" algn="l" rtl="0">
              <a:lnSpc>
                <a:spcPct val="90000"/>
              </a:lnSpc>
              <a:spcBef>
                <a:spcPts val="0"/>
              </a:spcBef>
              <a:spcAft>
                <a:spcPts val="0"/>
              </a:spcAft>
              <a:buClr>
                <a:schemeClr val="lt1"/>
              </a:buClr>
              <a:buSzPts val="4000"/>
              <a:buNone/>
            </a:pPr>
            <a:r>
              <a:rPr lang="en" sz="4000">
                <a:latin typeface="Source Sans Pro"/>
                <a:ea typeface="Source Sans Pro"/>
                <a:cs typeface="Source Sans Pro"/>
                <a:sym typeface="Source Sans Pro"/>
              </a:rPr>
              <a:t>Background</a:t>
            </a:r>
            <a:endParaRPr/>
          </a:p>
        </p:txBody>
      </p:sp>
      <p:sp>
        <p:nvSpPr>
          <p:cNvPr id="183" name="Google Shape;183;p25"/>
          <p:cNvSpPr txBox="1"/>
          <p:nvPr/>
        </p:nvSpPr>
        <p:spPr>
          <a:xfrm>
            <a:off x="3714200" y="1388450"/>
            <a:ext cx="5192100" cy="367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2400250" y="430300"/>
            <a:ext cx="63216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Work Breakdown Structure</a:t>
            </a:r>
            <a:endParaRPr/>
          </a:p>
        </p:txBody>
      </p:sp>
      <p:pic>
        <p:nvPicPr>
          <p:cNvPr id="338" name="Google Shape;338;p43"/>
          <p:cNvPicPr preferRelativeResize="0"/>
          <p:nvPr/>
        </p:nvPicPr>
        <p:blipFill rotWithShape="1">
          <a:blip r:embed="rId3">
            <a:alphaModFix/>
          </a:blip>
          <a:srcRect/>
          <a:stretch/>
        </p:blipFill>
        <p:spPr>
          <a:xfrm>
            <a:off x="1220825" y="970600"/>
            <a:ext cx="6704575" cy="371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484584" y="339538"/>
            <a:ext cx="7053542" cy="1050398"/>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2"/>
              </a:buClr>
              <a:buSzPts val="3100"/>
              <a:buFont typeface="Century Gothic"/>
              <a:buNone/>
            </a:pPr>
            <a:r>
              <a:rPr lang="en"/>
              <a:t>Cost Management</a:t>
            </a:r>
            <a:endParaRPr/>
          </a:p>
        </p:txBody>
      </p:sp>
      <p:sp>
        <p:nvSpPr>
          <p:cNvPr id="344" name="Google Shape;344;p44"/>
          <p:cNvSpPr txBox="1">
            <a:spLocks noGrp="1"/>
          </p:cNvSpPr>
          <p:nvPr>
            <p:ph type="body" idx="1"/>
          </p:nvPr>
        </p:nvSpPr>
        <p:spPr>
          <a:xfrm>
            <a:off x="827484" y="1539689"/>
            <a:ext cx="6709906" cy="3146611"/>
          </a:xfrm>
          <a:prstGeom prst="rect">
            <a:avLst/>
          </a:prstGeom>
          <a:noFill/>
          <a:ln>
            <a:noFill/>
          </a:ln>
        </p:spPr>
        <p:txBody>
          <a:bodyPr spcFirstLastPara="1" wrap="square" lIns="68575" tIns="34275" rIns="68575" bIns="34275" anchor="t" anchorCtr="0">
            <a:noAutofit/>
          </a:bodyPr>
          <a:lstStyle/>
          <a:p>
            <a:pPr marL="457200" lvl="0" indent="0" algn="l" rtl="0">
              <a:lnSpc>
                <a:spcPct val="115000"/>
              </a:lnSpc>
              <a:spcBef>
                <a:spcPts val="0"/>
              </a:spcBef>
              <a:spcAft>
                <a:spcPts val="0"/>
              </a:spcAft>
              <a:buSzPts val="1120"/>
              <a:buNone/>
            </a:pPr>
            <a:r>
              <a:rPr lang="en" sz="1400">
                <a:latin typeface="Arial"/>
                <a:ea typeface="Arial"/>
                <a:cs typeface="Arial"/>
                <a:sym typeface="Arial"/>
              </a:rPr>
              <a:t>Cost is an important factor while working on our project. Hence, managing our costs is a crucial task. </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Therefore, these are the costs that would be necessary to open up a restaurant.</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i)    Furniture (chair, tables)  - $ 100,0000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ii)   Equipments (mixer, grinder, refrigerator, etc.) - $150,000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iii)  Human Resources - $100,000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iv)  Transportation of food requiring vans, bikes for home delivery - $100,000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v)   Food materials comprising grocery - $50,000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vi)  Renting space $350,000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vii) Designing the restaurant $100,000</a:t>
            </a:r>
            <a:endParaRPr sz="1400">
              <a:latin typeface="Arial"/>
              <a:ea typeface="Arial"/>
              <a:cs typeface="Arial"/>
              <a:sym typeface="Arial"/>
            </a:endParaRPr>
          </a:p>
          <a:p>
            <a:pPr marL="457200" lvl="0" indent="0" algn="l" rtl="0">
              <a:lnSpc>
                <a:spcPct val="115000"/>
              </a:lnSpc>
              <a:spcBef>
                <a:spcPts val="0"/>
              </a:spcBef>
              <a:spcAft>
                <a:spcPts val="0"/>
              </a:spcAft>
              <a:buSzPts val="1120"/>
              <a:buNone/>
            </a:pPr>
            <a:r>
              <a:rPr lang="en" sz="1400">
                <a:latin typeface="Arial"/>
                <a:ea typeface="Arial"/>
                <a:cs typeface="Arial"/>
                <a:sym typeface="Arial"/>
              </a:rPr>
              <a:t>viii) Advertisement - $50,000</a:t>
            </a:r>
            <a:endParaRPr sz="1400">
              <a:latin typeface="Arial"/>
              <a:ea typeface="Arial"/>
              <a:cs typeface="Arial"/>
              <a:sym typeface="Arial"/>
            </a:endParaRPr>
          </a:p>
          <a:p>
            <a:pPr marL="0" lvl="0" indent="0" algn="l" rtl="0">
              <a:spcBef>
                <a:spcPts val="800"/>
              </a:spcBef>
              <a:spcAft>
                <a:spcPts val="0"/>
              </a:spcAft>
              <a:buSzPts val="1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title"/>
          </p:nvPr>
        </p:nvSpPr>
        <p:spPr>
          <a:xfrm>
            <a:off x="488025" y="324094"/>
            <a:ext cx="7886700" cy="994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2"/>
              </a:buClr>
              <a:buSzPts val="3100"/>
              <a:buFont typeface="Century Gothic"/>
              <a:buNone/>
            </a:pPr>
            <a:r>
              <a:rPr lang="en"/>
              <a:t>Overhead Costs</a:t>
            </a:r>
            <a:endParaRPr/>
          </a:p>
        </p:txBody>
      </p:sp>
      <p:sp>
        <p:nvSpPr>
          <p:cNvPr id="350" name="Google Shape;350;p45"/>
          <p:cNvSpPr txBox="1">
            <a:spLocks noGrp="1"/>
          </p:cNvSpPr>
          <p:nvPr>
            <p:ph type="body" idx="1"/>
          </p:nvPr>
        </p:nvSpPr>
        <p:spPr>
          <a:xfrm>
            <a:off x="709000" y="1248700"/>
            <a:ext cx="7886700" cy="3503100"/>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SzPts val="1200"/>
              <a:buNone/>
            </a:pPr>
            <a:r>
              <a:rPr lang="en"/>
              <a:t>There are many costs that are not directly linked to the project. These costs are the Overhead costs, which include advertising, accounting.</a:t>
            </a:r>
            <a:endParaRPr/>
          </a:p>
          <a:p>
            <a:pPr marL="0" lvl="0" indent="0" algn="l" rtl="0">
              <a:spcBef>
                <a:spcPts val="800"/>
              </a:spcBef>
              <a:spcAft>
                <a:spcPts val="0"/>
              </a:spcAft>
              <a:buSzPts val="1200"/>
              <a:buNone/>
            </a:pPr>
            <a:r>
              <a:rPr lang="en"/>
              <a:t>Direct Costs : $550,000</a:t>
            </a:r>
            <a:endParaRPr/>
          </a:p>
          <a:p>
            <a:pPr marL="0" lvl="0" indent="0" algn="l" rtl="0">
              <a:spcBef>
                <a:spcPts val="800"/>
              </a:spcBef>
              <a:spcAft>
                <a:spcPts val="0"/>
              </a:spcAft>
              <a:buSzPts val="1200"/>
              <a:buNone/>
            </a:pPr>
            <a:r>
              <a:rPr lang="en"/>
              <a:t>Direct Overhead : $100,000</a:t>
            </a:r>
            <a:endParaRPr/>
          </a:p>
          <a:p>
            <a:pPr marL="0" lvl="0" indent="0" algn="l" rtl="0">
              <a:spcBef>
                <a:spcPts val="800"/>
              </a:spcBef>
              <a:spcAft>
                <a:spcPts val="0"/>
              </a:spcAft>
              <a:buSzPts val="1200"/>
              <a:buNone/>
            </a:pPr>
            <a:r>
              <a:rPr lang="en"/>
              <a:t>Total Direct : $650,000</a:t>
            </a:r>
            <a:endParaRPr/>
          </a:p>
          <a:p>
            <a:pPr marL="0" lvl="0" indent="0" algn="l" rtl="0">
              <a:spcBef>
                <a:spcPts val="800"/>
              </a:spcBef>
              <a:spcAft>
                <a:spcPts val="0"/>
              </a:spcAft>
              <a:buSzPts val="1200"/>
              <a:buNone/>
            </a:pPr>
            <a:r>
              <a:rPr lang="en"/>
              <a:t>G&amp;A overhead : $200,000</a:t>
            </a:r>
            <a:endParaRPr/>
          </a:p>
          <a:p>
            <a:pPr marL="0" lvl="0" indent="0" algn="l" rtl="0">
              <a:spcBef>
                <a:spcPts val="800"/>
              </a:spcBef>
              <a:spcAft>
                <a:spcPts val="0"/>
              </a:spcAft>
              <a:buSzPts val="1200"/>
              <a:buNone/>
            </a:pPr>
            <a:r>
              <a:rPr lang="en"/>
              <a:t>Total Cost: $850,000</a:t>
            </a:r>
            <a:endParaRPr/>
          </a:p>
          <a:p>
            <a:pPr marL="0" lvl="0" indent="0" algn="l" rtl="0">
              <a:spcBef>
                <a:spcPts val="800"/>
              </a:spcBef>
              <a:spcAft>
                <a:spcPts val="0"/>
              </a:spcAft>
              <a:buSzPts val="1200"/>
              <a:buNone/>
            </a:pPr>
            <a:r>
              <a:rPr lang="en"/>
              <a:t>Profit (20)% :$170,000</a:t>
            </a:r>
            <a:endParaRPr/>
          </a:p>
          <a:p>
            <a:pPr marL="0" lvl="0" indent="0" algn="l" rtl="0">
              <a:spcBef>
                <a:spcPts val="800"/>
              </a:spcBef>
              <a:spcAft>
                <a:spcPts val="0"/>
              </a:spcAft>
              <a:buSzPts val="1200"/>
              <a:buNone/>
            </a:pPr>
            <a:r>
              <a:rPr lang="en"/>
              <a:t>Total Bid : $1,000,000</a:t>
            </a:r>
            <a:endParaRPr/>
          </a:p>
          <a:p>
            <a:pPr marL="0" lvl="0" indent="0" algn="l" rtl="0">
              <a:spcBef>
                <a:spcPts val="800"/>
              </a:spcBef>
              <a:spcAft>
                <a:spcPts val="0"/>
              </a:spcAft>
              <a:buSzPts val="12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484584" y="339538"/>
            <a:ext cx="7053542" cy="1050398"/>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2"/>
              </a:buClr>
              <a:buSzPts val="3100"/>
              <a:buFont typeface="Century Gothic"/>
              <a:buNone/>
            </a:pPr>
            <a:r>
              <a:rPr lang="en"/>
              <a:t>Cost Management</a:t>
            </a:r>
            <a:endParaRPr/>
          </a:p>
        </p:txBody>
      </p:sp>
      <p:sp>
        <p:nvSpPr>
          <p:cNvPr id="356" name="Google Shape;356;p46"/>
          <p:cNvSpPr txBox="1">
            <a:spLocks noGrp="1"/>
          </p:cNvSpPr>
          <p:nvPr>
            <p:ph type="body" idx="1"/>
          </p:nvPr>
        </p:nvSpPr>
        <p:spPr>
          <a:xfrm>
            <a:off x="827484" y="1539689"/>
            <a:ext cx="6709906" cy="3146611"/>
          </a:xfrm>
          <a:prstGeom prst="rect">
            <a:avLst/>
          </a:prstGeom>
          <a:noFill/>
          <a:ln>
            <a:noFill/>
          </a:ln>
        </p:spPr>
        <p:txBody>
          <a:bodyPr spcFirstLastPara="1" wrap="square" lIns="68575" tIns="34275" rIns="68575" bIns="34275" anchor="t" anchorCtr="0">
            <a:noAutofit/>
          </a:bodyPr>
          <a:lstStyle/>
          <a:p>
            <a:pPr marL="0" lvl="0" indent="0" algn="l" rtl="0">
              <a:spcBef>
                <a:spcPts val="800"/>
              </a:spcBef>
              <a:spcAft>
                <a:spcPts val="0"/>
              </a:spcAft>
              <a:buSzPts val="1200"/>
              <a:buNone/>
            </a:pPr>
            <a:r>
              <a:rPr lang="en"/>
              <a:t>The cost plan summarizes using a top-down approach method for all the space, designing,food,advertisement,equipment to fulfill the demands of the client and opening the restaurant SugarSpice.</a:t>
            </a:r>
            <a:endParaRPr/>
          </a:p>
          <a:p>
            <a:pPr marL="0" lvl="0" indent="0" algn="l" rtl="0">
              <a:spcBef>
                <a:spcPts val="800"/>
              </a:spcBef>
              <a:spcAft>
                <a:spcPts val="0"/>
              </a:spcAft>
              <a:buSzPts val="1200"/>
              <a:buNone/>
            </a:pPr>
            <a:r>
              <a:rPr lang="en"/>
              <a:t>The project baseline is $1 million.</a:t>
            </a:r>
            <a:endParaRPr/>
          </a:p>
          <a:p>
            <a:pPr marL="0" lvl="0" indent="0" algn="l" rtl="0">
              <a:spcBef>
                <a:spcPts val="800"/>
              </a:spcBef>
              <a:spcAft>
                <a:spcPts val="0"/>
              </a:spcAft>
              <a:buSzPts val="1200"/>
              <a:buNone/>
            </a:pPr>
            <a:r>
              <a:rPr lang="en"/>
              <a:t>We are using </a:t>
            </a:r>
            <a:r>
              <a:rPr lang="en" b="1"/>
              <a:t>APPORTION METHOD</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1175375" y="203525"/>
            <a:ext cx="7132500" cy="5097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2"/>
              </a:buClr>
              <a:buSzPts val="3100"/>
              <a:buFont typeface="Century Gothic"/>
              <a:buNone/>
            </a:pPr>
            <a:r>
              <a:rPr lang="en"/>
              <a:t>Cost Breakdown Structure</a:t>
            </a:r>
            <a:endParaRPr/>
          </a:p>
        </p:txBody>
      </p:sp>
      <p:pic>
        <p:nvPicPr>
          <p:cNvPr id="362" name="Google Shape;362;p47"/>
          <p:cNvPicPr preferRelativeResize="0"/>
          <p:nvPr/>
        </p:nvPicPr>
        <p:blipFill rotWithShape="1">
          <a:blip r:embed="rId3">
            <a:alphaModFix/>
          </a:blip>
          <a:srcRect/>
          <a:stretch/>
        </p:blipFill>
        <p:spPr>
          <a:xfrm>
            <a:off x="973100" y="1113500"/>
            <a:ext cx="7197801" cy="3779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body" idx="1"/>
          </p:nvPr>
        </p:nvSpPr>
        <p:spPr>
          <a:xfrm>
            <a:off x="3929063" y="685681"/>
            <a:ext cx="3594000" cy="3711600"/>
          </a:xfrm>
          <a:prstGeom prst="rect">
            <a:avLst/>
          </a:prstGeom>
          <a:noFill/>
          <a:ln>
            <a:noFill/>
          </a:ln>
        </p:spPr>
        <p:txBody>
          <a:bodyPr spcFirstLastPara="1" wrap="square" lIns="41150" tIns="34275" rIns="68575" bIns="34275" anchor="ctr" anchorCtr="0">
            <a:noAutofit/>
          </a:bodyPr>
          <a:lstStyle/>
          <a:p>
            <a:pPr marL="0" lvl="0" indent="0" algn="l" rtl="0">
              <a:lnSpc>
                <a:spcPct val="90000"/>
              </a:lnSpc>
              <a:spcBef>
                <a:spcPts val="800"/>
              </a:spcBef>
              <a:spcAft>
                <a:spcPts val="0"/>
              </a:spcAft>
              <a:buClr>
                <a:schemeClr val="dk1"/>
              </a:buClr>
              <a:buSzPts val="1100"/>
              <a:buFont typeface="Arial"/>
              <a:buNone/>
            </a:pPr>
            <a:r>
              <a:rPr lang="en">
                <a:solidFill>
                  <a:srgbClr val="FFFFFF"/>
                </a:solidFill>
              </a:rPr>
              <a:t>Resource Availability Plan</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body" idx="2"/>
          </p:nvPr>
        </p:nvSpPr>
        <p:spPr>
          <a:xfrm>
            <a:off x="458000" y="927500"/>
            <a:ext cx="8305800" cy="35163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1200"/>
              <a:buNone/>
            </a:pPr>
            <a:endParaRPr/>
          </a:p>
          <a:p>
            <a:pPr marL="1828800" lvl="0" indent="457200" algn="l" rtl="0">
              <a:lnSpc>
                <a:spcPct val="90000"/>
              </a:lnSpc>
              <a:spcBef>
                <a:spcPts val="800"/>
              </a:spcBef>
              <a:spcAft>
                <a:spcPts val="0"/>
              </a:spcAft>
              <a:buSzPts val="1200"/>
              <a:buNone/>
            </a:pPr>
            <a:r>
              <a:rPr lang="en" sz="3000"/>
              <a:t>			C		</a:t>
            </a:r>
            <a:endParaRPr sz="3000"/>
          </a:p>
          <a:p>
            <a:pPr marL="0" lvl="0" indent="0" algn="l" rtl="0">
              <a:lnSpc>
                <a:spcPct val="90000"/>
              </a:lnSpc>
              <a:spcBef>
                <a:spcPts val="800"/>
              </a:spcBef>
              <a:spcAft>
                <a:spcPts val="0"/>
              </a:spcAft>
              <a:buSzPts val="1200"/>
              <a:buNone/>
            </a:pPr>
            <a:endParaRPr sz="3000"/>
          </a:p>
          <a:p>
            <a:pPr marL="0" lvl="0" indent="0" algn="l" rtl="0">
              <a:lnSpc>
                <a:spcPct val="90000"/>
              </a:lnSpc>
              <a:spcBef>
                <a:spcPts val="800"/>
              </a:spcBef>
              <a:spcAft>
                <a:spcPts val="0"/>
              </a:spcAft>
              <a:buSzPts val="1200"/>
              <a:buNone/>
            </a:pPr>
            <a:r>
              <a:rPr lang="en" sz="3000"/>
              <a:t>A			   B								  E				F</a:t>
            </a:r>
            <a:endParaRPr sz="3000"/>
          </a:p>
          <a:p>
            <a:pPr marL="0" lvl="0" indent="0" algn="ctr" rtl="0">
              <a:lnSpc>
                <a:spcPct val="90000"/>
              </a:lnSpc>
              <a:spcBef>
                <a:spcPts val="800"/>
              </a:spcBef>
              <a:spcAft>
                <a:spcPts val="0"/>
              </a:spcAft>
              <a:buSzPts val="1200"/>
              <a:buNone/>
            </a:pPr>
            <a:endParaRPr sz="3000"/>
          </a:p>
          <a:p>
            <a:pPr marL="3200400" lvl="0" indent="457200" algn="l" rtl="0">
              <a:lnSpc>
                <a:spcPct val="90000"/>
              </a:lnSpc>
              <a:spcBef>
                <a:spcPts val="800"/>
              </a:spcBef>
              <a:spcAft>
                <a:spcPts val="0"/>
              </a:spcAft>
              <a:buSzPts val="1200"/>
              <a:buNone/>
            </a:pPr>
            <a:r>
              <a:rPr lang="en" sz="3000"/>
              <a:t>D</a:t>
            </a:r>
            <a:endParaRPr sz="3000"/>
          </a:p>
        </p:txBody>
      </p:sp>
      <p:cxnSp>
        <p:nvCxnSpPr>
          <p:cNvPr id="373" name="Google Shape;373;p49"/>
          <p:cNvCxnSpPr/>
          <p:nvPr/>
        </p:nvCxnSpPr>
        <p:spPr>
          <a:xfrm rot="10800000" flipH="1">
            <a:off x="738950" y="2701025"/>
            <a:ext cx="1361100" cy="19500"/>
          </a:xfrm>
          <a:prstGeom prst="straightConnector1">
            <a:avLst/>
          </a:prstGeom>
          <a:noFill/>
          <a:ln w="38100" cap="flat" cmpd="sng">
            <a:solidFill>
              <a:schemeClr val="dk2"/>
            </a:solidFill>
            <a:prstDash val="solid"/>
            <a:round/>
            <a:headEnd type="none" w="sm" len="sm"/>
            <a:tailEnd type="triangle" w="med" len="med"/>
          </a:ln>
        </p:spPr>
      </p:cxnSp>
      <p:cxnSp>
        <p:nvCxnSpPr>
          <p:cNvPr id="374" name="Google Shape;374;p49"/>
          <p:cNvCxnSpPr/>
          <p:nvPr/>
        </p:nvCxnSpPr>
        <p:spPr>
          <a:xfrm rot="10800000" flipH="1">
            <a:off x="4462875" y="2856700"/>
            <a:ext cx="1643100" cy="952800"/>
          </a:xfrm>
          <a:prstGeom prst="straightConnector1">
            <a:avLst/>
          </a:prstGeom>
          <a:noFill/>
          <a:ln w="38100" cap="flat" cmpd="sng">
            <a:solidFill>
              <a:schemeClr val="dk2"/>
            </a:solidFill>
            <a:prstDash val="solid"/>
            <a:round/>
            <a:headEnd type="none" w="sm" len="sm"/>
            <a:tailEnd type="triangle" w="med" len="med"/>
          </a:ln>
        </p:spPr>
      </p:cxnSp>
      <p:cxnSp>
        <p:nvCxnSpPr>
          <p:cNvPr id="375" name="Google Shape;375;p49"/>
          <p:cNvCxnSpPr/>
          <p:nvPr/>
        </p:nvCxnSpPr>
        <p:spPr>
          <a:xfrm>
            <a:off x="4433725" y="1621800"/>
            <a:ext cx="1730700" cy="1137600"/>
          </a:xfrm>
          <a:prstGeom prst="straightConnector1">
            <a:avLst/>
          </a:prstGeom>
          <a:noFill/>
          <a:ln w="38100" cap="flat" cmpd="sng">
            <a:solidFill>
              <a:schemeClr val="dk2"/>
            </a:solidFill>
            <a:prstDash val="solid"/>
            <a:round/>
            <a:headEnd type="none" w="sm" len="sm"/>
            <a:tailEnd type="triangle" w="med" len="med"/>
          </a:ln>
        </p:spPr>
      </p:cxnSp>
      <p:cxnSp>
        <p:nvCxnSpPr>
          <p:cNvPr id="376" name="Google Shape;376;p49"/>
          <p:cNvCxnSpPr/>
          <p:nvPr/>
        </p:nvCxnSpPr>
        <p:spPr>
          <a:xfrm>
            <a:off x="2411325" y="2895525"/>
            <a:ext cx="1749900" cy="982200"/>
          </a:xfrm>
          <a:prstGeom prst="straightConnector1">
            <a:avLst/>
          </a:prstGeom>
          <a:noFill/>
          <a:ln w="38100" cap="flat" cmpd="sng">
            <a:solidFill>
              <a:schemeClr val="dk2"/>
            </a:solidFill>
            <a:prstDash val="solid"/>
            <a:round/>
            <a:headEnd type="none" w="sm" len="sm"/>
            <a:tailEnd type="triangle" w="med" len="med"/>
          </a:ln>
        </p:spPr>
      </p:cxnSp>
      <p:cxnSp>
        <p:nvCxnSpPr>
          <p:cNvPr id="377" name="Google Shape;377;p49"/>
          <p:cNvCxnSpPr/>
          <p:nvPr/>
        </p:nvCxnSpPr>
        <p:spPr>
          <a:xfrm rot="10800000" flipH="1">
            <a:off x="2372425" y="1612125"/>
            <a:ext cx="1721100" cy="1069500"/>
          </a:xfrm>
          <a:prstGeom prst="straightConnector1">
            <a:avLst/>
          </a:prstGeom>
          <a:noFill/>
          <a:ln w="38100" cap="flat" cmpd="sng">
            <a:solidFill>
              <a:schemeClr val="dk2"/>
            </a:solidFill>
            <a:prstDash val="solid"/>
            <a:round/>
            <a:headEnd type="none" w="sm" len="sm"/>
            <a:tailEnd type="triangle" w="med" len="med"/>
          </a:ln>
        </p:spPr>
      </p:cxnSp>
      <p:cxnSp>
        <p:nvCxnSpPr>
          <p:cNvPr id="378" name="Google Shape;378;p49"/>
          <p:cNvCxnSpPr/>
          <p:nvPr/>
        </p:nvCxnSpPr>
        <p:spPr>
          <a:xfrm rot="10800000" flipH="1">
            <a:off x="6459700" y="2701025"/>
            <a:ext cx="1361100" cy="19500"/>
          </a:xfrm>
          <a:prstGeom prst="straightConnector1">
            <a:avLst/>
          </a:prstGeom>
          <a:noFill/>
          <a:ln w="38100" cap="flat" cmpd="sng">
            <a:solidFill>
              <a:schemeClr val="dk2"/>
            </a:solidFill>
            <a:prstDash val="solid"/>
            <a:round/>
            <a:headEnd type="none" w="sm" len="sm"/>
            <a:tailEnd type="triangle" w="med" len="med"/>
          </a:ln>
        </p:spPr>
      </p:cxnSp>
      <p:sp>
        <p:nvSpPr>
          <p:cNvPr id="379" name="Google Shape;379;p49"/>
          <p:cNvSpPr txBox="1"/>
          <p:nvPr/>
        </p:nvSpPr>
        <p:spPr>
          <a:xfrm>
            <a:off x="2625225" y="2545500"/>
            <a:ext cx="826500" cy="35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Burst</a:t>
            </a:r>
            <a:endParaRPr sz="1400" b="0" i="0" u="none" strike="noStrike" cap="none">
              <a:solidFill>
                <a:schemeClr val="lt1"/>
              </a:solidFill>
              <a:latin typeface="Arial"/>
              <a:ea typeface="Arial"/>
              <a:cs typeface="Arial"/>
              <a:sym typeface="Arial"/>
            </a:endParaRPr>
          </a:p>
        </p:txBody>
      </p:sp>
      <p:sp>
        <p:nvSpPr>
          <p:cNvPr id="380" name="Google Shape;380;p49"/>
          <p:cNvSpPr txBox="1"/>
          <p:nvPr/>
        </p:nvSpPr>
        <p:spPr>
          <a:xfrm>
            <a:off x="3898950" y="4130350"/>
            <a:ext cx="1195800" cy="67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Parallel </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1" name="Google Shape;381;p49"/>
          <p:cNvSpPr txBox="1"/>
          <p:nvPr/>
        </p:nvSpPr>
        <p:spPr>
          <a:xfrm>
            <a:off x="4713450" y="2567900"/>
            <a:ext cx="1263900" cy="7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Convergence</a:t>
            </a:r>
            <a:endParaRPr sz="1400" b="0" i="0" u="none" strike="noStrike" cap="none">
              <a:solidFill>
                <a:schemeClr val="lt1"/>
              </a:solidFill>
              <a:latin typeface="Arial"/>
              <a:ea typeface="Arial"/>
              <a:cs typeface="Arial"/>
              <a:sym typeface="Arial"/>
            </a:endParaRPr>
          </a:p>
        </p:txBody>
      </p:sp>
      <p:sp>
        <p:nvSpPr>
          <p:cNvPr id="382" name="Google Shape;382;p49"/>
          <p:cNvSpPr txBox="1"/>
          <p:nvPr/>
        </p:nvSpPr>
        <p:spPr>
          <a:xfrm>
            <a:off x="3996175" y="1184275"/>
            <a:ext cx="1361100" cy="21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Dependencies</a:t>
            </a:r>
            <a:endParaRPr sz="1400" b="0" i="0" u="none" strike="noStrike" cap="none">
              <a:solidFill>
                <a:schemeClr val="lt1"/>
              </a:solidFill>
              <a:latin typeface="Arial"/>
              <a:ea typeface="Arial"/>
              <a:cs typeface="Arial"/>
              <a:sym typeface="Arial"/>
            </a:endParaRPr>
          </a:p>
        </p:txBody>
      </p:sp>
      <p:sp>
        <p:nvSpPr>
          <p:cNvPr id="383" name="Google Shape;383;p49"/>
          <p:cNvSpPr txBox="1"/>
          <p:nvPr/>
        </p:nvSpPr>
        <p:spPr>
          <a:xfrm>
            <a:off x="548640" y="265176"/>
            <a:ext cx="727216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200" b="0" i="0" u="none" strike="noStrike" cap="none">
                <a:solidFill>
                  <a:schemeClr val="lt1"/>
                </a:solidFill>
                <a:latin typeface="Arial"/>
                <a:ea typeface="Arial"/>
                <a:cs typeface="Arial"/>
                <a:sym typeface="Arial"/>
              </a:rPr>
              <a:t>NETWORK DIAGRAM</a:t>
            </a:r>
            <a:endParaRPr/>
          </a:p>
        </p:txBody>
      </p:sp>
      <p:graphicFrame>
        <p:nvGraphicFramePr>
          <p:cNvPr id="384" name="Google Shape;384;p49"/>
          <p:cNvGraphicFramePr/>
          <p:nvPr/>
        </p:nvGraphicFramePr>
        <p:xfrm>
          <a:off x="6889250" y="2895635"/>
          <a:ext cx="3000000" cy="3000000"/>
        </p:xfrm>
        <a:graphic>
          <a:graphicData uri="http://schemas.openxmlformats.org/drawingml/2006/table">
            <a:tbl>
              <a:tblPr>
                <a:noFill/>
                <a:tableStyleId>{1675F76B-6188-45D4-A73B-EBEB48D15617}</a:tableStyleId>
              </a:tblPr>
              <a:tblGrid>
                <a:gridCol w="464350">
                  <a:extLst>
                    <a:ext uri="{9D8B030D-6E8A-4147-A177-3AD203B41FA5}">
                      <a16:colId xmlns:a16="http://schemas.microsoft.com/office/drawing/2014/main" val="20000"/>
                    </a:ext>
                  </a:extLst>
                </a:gridCol>
                <a:gridCol w="1328050">
                  <a:extLst>
                    <a:ext uri="{9D8B030D-6E8A-4147-A177-3AD203B41FA5}">
                      <a16:colId xmlns:a16="http://schemas.microsoft.com/office/drawing/2014/main" val="20001"/>
                    </a:ext>
                  </a:extLst>
                </a:gridCol>
              </a:tblGrid>
              <a:tr h="3573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A</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Planning</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573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B</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Procurement</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573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C</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Operations</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3573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D</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Facilities</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r h="3573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E</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Promotions</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4"/>
                  </a:ext>
                </a:extLst>
              </a:tr>
              <a:tr h="3573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F</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Inauguration</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0"/>
          <p:cNvSpPr txBox="1">
            <a:spLocks noGrp="1"/>
          </p:cNvSpPr>
          <p:nvPr>
            <p:ph type="body" idx="2"/>
          </p:nvPr>
        </p:nvSpPr>
        <p:spPr>
          <a:xfrm>
            <a:off x="419100" y="908050"/>
            <a:ext cx="8305800" cy="35163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115000"/>
              </a:lnSpc>
              <a:spcBef>
                <a:spcPts val="0"/>
              </a:spcBef>
              <a:spcAft>
                <a:spcPts val="0"/>
              </a:spcAft>
              <a:buClr>
                <a:srgbClr val="000000"/>
              </a:buClr>
              <a:buSzPts val="1100"/>
              <a:buFont typeface="Arial"/>
              <a:buNone/>
            </a:pPr>
            <a:r>
              <a:rPr lang="en"/>
              <a:t> </a:t>
            </a:r>
            <a:endParaRPr/>
          </a:p>
          <a:p>
            <a:pPr marL="0" lvl="0" indent="0" algn="l" rtl="0">
              <a:lnSpc>
                <a:spcPct val="90000"/>
              </a:lnSpc>
              <a:spcBef>
                <a:spcPts val="800"/>
              </a:spcBef>
              <a:spcAft>
                <a:spcPts val="0"/>
              </a:spcAft>
              <a:buSzPts val="1200"/>
              <a:buNone/>
            </a:pPr>
            <a:endParaRPr/>
          </a:p>
        </p:txBody>
      </p:sp>
      <p:graphicFrame>
        <p:nvGraphicFramePr>
          <p:cNvPr id="390" name="Google Shape;390;p50"/>
          <p:cNvGraphicFramePr/>
          <p:nvPr/>
        </p:nvGraphicFramePr>
        <p:xfrm>
          <a:off x="190500" y="933450"/>
          <a:ext cx="3000000" cy="3000000"/>
        </p:xfrm>
        <a:graphic>
          <a:graphicData uri="http://schemas.openxmlformats.org/drawingml/2006/table">
            <a:tbl>
              <a:tblPr>
                <a:noFill/>
                <a:tableStyleId>{1675F76B-6188-45D4-A73B-EBEB48D15617}</a:tableStyleId>
              </a:tblPr>
              <a:tblGrid>
                <a:gridCol w="395475">
                  <a:extLst>
                    <a:ext uri="{9D8B030D-6E8A-4147-A177-3AD203B41FA5}">
                      <a16:colId xmlns:a16="http://schemas.microsoft.com/office/drawing/2014/main" val="20000"/>
                    </a:ext>
                  </a:extLst>
                </a:gridCol>
                <a:gridCol w="395475">
                  <a:extLst>
                    <a:ext uri="{9D8B030D-6E8A-4147-A177-3AD203B41FA5}">
                      <a16:colId xmlns:a16="http://schemas.microsoft.com/office/drawing/2014/main" val="20001"/>
                    </a:ext>
                  </a:extLst>
                </a:gridCol>
                <a:gridCol w="395475">
                  <a:extLst>
                    <a:ext uri="{9D8B030D-6E8A-4147-A177-3AD203B41FA5}">
                      <a16:colId xmlns:a16="http://schemas.microsoft.com/office/drawing/2014/main" val="20002"/>
                    </a:ext>
                  </a:extLst>
                </a:gridCol>
              </a:tblGrid>
              <a:tr h="38067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A</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12</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8067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8067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12</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91" name="Google Shape;391;p50"/>
          <p:cNvGraphicFramePr/>
          <p:nvPr/>
        </p:nvGraphicFramePr>
        <p:xfrm>
          <a:off x="3603313" y="933438"/>
          <a:ext cx="3000000" cy="3000000"/>
        </p:xfrm>
        <a:graphic>
          <a:graphicData uri="http://schemas.openxmlformats.org/drawingml/2006/table">
            <a:tbl>
              <a:tblPr>
                <a:noFill/>
                <a:tableStyleId>{1675F76B-6188-45D4-A73B-EBEB48D15617}</a:tableStyleId>
              </a:tblPr>
              <a:tblGrid>
                <a:gridCol w="448200">
                  <a:extLst>
                    <a:ext uri="{9D8B030D-6E8A-4147-A177-3AD203B41FA5}">
                      <a16:colId xmlns:a16="http://schemas.microsoft.com/office/drawing/2014/main" val="20000"/>
                    </a:ext>
                  </a:extLst>
                </a:gridCol>
                <a:gridCol w="448200">
                  <a:extLst>
                    <a:ext uri="{9D8B030D-6E8A-4147-A177-3AD203B41FA5}">
                      <a16:colId xmlns:a16="http://schemas.microsoft.com/office/drawing/2014/main" val="20001"/>
                    </a:ext>
                  </a:extLst>
                </a:gridCol>
                <a:gridCol w="516250">
                  <a:extLst>
                    <a:ext uri="{9D8B030D-6E8A-4147-A177-3AD203B41FA5}">
                      <a16:colId xmlns:a16="http://schemas.microsoft.com/office/drawing/2014/main" val="20002"/>
                    </a:ext>
                  </a:extLst>
                </a:gridCol>
              </a:tblGrid>
              <a:tr h="38857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48</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C</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84</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9232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48</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5960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96</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132</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92" name="Google Shape;392;p50"/>
          <p:cNvGraphicFramePr/>
          <p:nvPr/>
        </p:nvGraphicFramePr>
        <p:xfrm>
          <a:off x="1893075" y="963850"/>
          <a:ext cx="3000000" cy="3000000"/>
        </p:xfrm>
        <a:graphic>
          <a:graphicData uri="http://schemas.openxmlformats.org/drawingml/2006/table">
            <a:tbl>
              <a:tblPr>
                <a:noFill/>
                <a:tableStyleId>{1675F76B-6188-45D4-A73B-EBEB48D15617}</a:tableStyleId>
              </a:tblPr>
              <a:tblGrid>
                <a:gridCol w="382850">
                  <a:extLst>
                    <a:ext uri="{9D8B030D-6E8A-4147-A177-3AD203B41FA5}">
                      <a16:colId xmlns:a16="http://schemas.microsoft.com/office/drawing/2014/main" val="20000"/>
                    </a:ext>
                  </a:extLst>
                </a:gridCol>
                <a:gridCol w="34477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5082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12</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B</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48</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5082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5082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12</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48</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93" name="Google Shape;393;p50"/>
          <p:cNvGraphicFramePr/>
          <p:nvPr/>
        </p:nvGraphicFramePr>
        <p:xfrm>
          <a:off x="3602738" y="2935900"/>
          <a:ext cx="3000000" cy="3000000"/>
        </p:xfrm>
        <a:graphic>
          <a:graphicData uri="http://schemas.openxmlformats.org/drawingml/2006/table">
            <a:tbl>
              <a:tblPr>
                <a:noFill/>
                <a:tableStyleId>{1675F76B-6188-45D4-A73B-EBEB48D15617}</a:tableStyleId>
              </a:tblPr>
              <a:tblGrid>
                <a:gridCol w="395475">
                  <a:extLst>
                    <a:ext uri="{9D8B030D-6E8A-4147-A177-3AD203B41FA5}">
                      <a16:colId xmlns:a16="http://schemas.microsoft.com/office/drawing/2014/main" val="20000"/>
                    </a:ext>
                  </a:extLst>
                </a:gridCol>
                <a:gridCol w="395475">
                  <a:extLst>
                    <a:ext uri="{9D8B030D-6E8A-4147-A177-3AD203B41FA5}">
                      <a16:colId xmlns:a16="http://schemas.microsoft.com/office/drawing/2014/main" val="20001"/>
                    </a:ext>
                  </a:extLst>
                </a:gridCol>
                <a:gridCol w="622275">
                  <a:extLst>
                    <a:ext uri="{9D8B030D-6E8A-4147-A177-3AD203B41FA5}">
                      <a16:colId xmlns:a16="http://schemas.microsoft.com/office/drawing/2014/main" val="20002"/>
                    </a:ext>
                  </a:extLst>
                </a:gridCol>
              </a:tblGrid>
              <a:tr h="3725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48</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D</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132</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725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725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48</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132</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94" name="Google Shape;394;p50"/>
          <p:cNvGraphicFramePr/>
          <p:nvPr/>
        </p:nvGraphicFramePr>
        <p:xfrm>
          <a:off x="5402675" y="933438"/>
          <a:ext cx="3000000" cy="3000000"/>
        </p:xfrm>
        <a:graphic>
          <a:graphicData uri="http://schemas.openxmlformats.org/drawingml/2006/table">
            <a:tbl>
              <a:tblPr>
                <a:noFill/>
                <a:tableStyleId>{1675F76B-6188-45D4-A73B-EBEB48D15617}</a:tableStyleId>
              </a:tblPr>
              <a:tblGrid>
                <a:gridCol w="5150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531600">
                  <a:extLst>
                    <a:ext uri="{9D8B030D-6E8A-4147-A177-3AD203B41FA5}">
                      <a16:colId xmlns:a16="http://schemas.microsoft.com/office/drawing/2014/main" val="20002"/>
                    </a:ext>
                  </a:extLst>
                </a:gridCol>
              </a:tblGrid>
              <a:tr h="3547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132</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E</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168</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547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547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132</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168</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95" name="Google Shape;395;p50"/>
          <p:cNvGraphicFramePr/>
          <p:nvPr/>
        </p:nvGraphicFramePr>
        <p:xfrm>
          <a:off x="7128275" y="951225"/>
          <a:ext cx="3000000" cy="3000000"/>
        </p:xfrm>
        <a:graphic>
          <a:graphicData uri="http://schemas.openxmlformats.org/drawingml/2006/table">
            <a:tbl>
              <a:tblPr>
                <a:noFill/>
                <a:tableStyleId>{1675F76B-6188-45D4-A73B-EBEB48D15617}</a:tableStyleId>
              </a:tblPr>
              <a:tblGrid>
                <a:gridCol w="557875">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499525">
                  <a:extLst>
                    <a:ext uri="{9D8B030D-6E8A-4147-A177-3AD203B41FA5}">
                      <a16:colId xmlns:a16="http://schemas.microsoft.com/office/drawing/2014/main" val="20002"/>
                    </a:ext>
                  </a:extLst>
                </a:gridCol>
              </a:tblGrid>
              <a:tr h="3606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168</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F</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180</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3606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0</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6065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168</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180</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
        <p:nvSpPr>
          <p:cNvPr id="396" name="Google Shape;396;p50"/>
          <p:cNvSpPr/>
          <p:nvPr/>
        </p:nvSpPr>
        <p:spPr>
          <a:xfrm>
            <a:off x="3048630" y="1483532"/>
            <a:ext cx="526200" cy="1605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50"/>
          <p:cNvSpPr/>
          <p:nvPr/>
        </p:nvSpPr>
        <p:spPr>
          <a:xfrm>
            <a:off x="5065226" y="1524574"/>
            <a:ext cx="337474" cy="13607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8" name="Google Shape;398;p50"/>
          <p:cNvCxnSpPr/>
          <p:nvPr/>
        </p:nvCxnSpPr>
        <p:spPr>
          <a:xfrm>
            <a:off x="1380675" y="1524575"/>
            <a:ext cx="515400" cy="0"/>
          </a:xfrm>
          <a:prstGeom prst="straightConnector1">
            <a:avLst/>
          </a:prstGeom>
          <a:noFill/>
          <a:ln w="9525" cap="flat" cmpd="sng">
            <a:solidFill>
              <a:schemeClr val="dk2"/>
            </a:solidFill>
            <a:prstDash val="solid"/>
            <a:round/>
            <a:headEnd type="none" w="sm" len="sm"/>
            <a:tailEnd type="triangle" w="med" len="med"/>
          </a:ln>
        </p:spPr>
      </p:cxnSp>
      <p:cxnSp>
        <p:nvCxnSpPr>
          <p:cNvPr id="399" name="Google Shape;399;p50"/>
          <p:cNvCxnSpPr/>
          <p:nvPr/>
        </p:nvCxnSpPr>
        <p:spPr>
          <a:xfrm>
            <a:off x="6840700" y="1540150"/>
            <a:ext cx="296700" cy="0"/>
          </a:xfrm>
          <a:prstGeom prst="straightConnector1">
            <a:avLst/>
          </a:prstGeom>
          <a:noFill/>
          <a:ln w="9525" cap="flat" cmpd="sng">
            <a:solidFill>
              <a:schemeClr val="dk2"/>
            </a:solidFill>
            <a:prstDash val="solid"/>
            <a:round/>
            <a:headEnd type="none" w="sm" len="sm"/>
            <a:tailEnd type="triangle" w="med" len="med"/>
          </a:ln>
        </p:spPr>
      </p:cxnSp>
      <p:graphicFrame>
        <p:nvGraphicFramePr>
          <p:cNvPr id="400" name="Google Shape;400;p50"/>
          <p:cNvGraphicFramePr/>
          <p:nvPr/>
        </p:nvGraphicFramePr>
        <p:xfrm>
          <a:off x="6845150" y="2500360"/>
          <a:ext cx="3000000" cy="3000000"/>
        </p:xfrm>
        <a:graphic>
          <a:graphicData uri="http://schemas.openxmlformats.org/drawingml/2006/table">
            <a:tbl>
              <a:tblPr>
                <a:noFill/>
                <a:tableStyleId>{1675F76B-6188-45D4-A73B-EBEB48D15617}</a:tableStyleId>
              </a:tblPr>
              <a:tblGrid>
                <a:gridCol w="522725">
                  <a:extLst>
                    <a:ext uri="{9D8B030D-6E8A-4147-A177-3AD203B41FA5}">
                      <a16:colId xmlns:a16="http://schemas.microsoft.com/office/drawing/2014/main" val="20000"/>
                    </a:ext>
                  </a:extLst>
                </a:gridCol>
                <a:gridCol w="1495025">
                  <a:extLst>
                    <a:ext uri="{9D8B030D-6E8A-4147-A177-3AD203B41FA5}">
                      <a16:colId xmlns:a16="http://schemas.microsoft.com/office/drawing/2014/main" val="20001"/>
                    </a:ext>
                  </a:extLst>
                </a:gridCol>
              </a:tblGrid>
              <a:tr h="41102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A</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Planning</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451575">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B</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Procurement</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4149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C</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Operations</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4149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D</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Facilities</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r h="4149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E</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Promotions</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4"/>
                  </a:ext>
                </a:extLst>
              </a:tr>
              <a:tr h="414900">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F</a:t>
                      </a:r>
                      <a:endParaRPr sz="135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u="none" strike="noStrike" cap="none">
                          <a:solidFill>
                            <a:schemeClr val="lt1"/>
                          </a:solidFill>
                        </a:rPr>
                        <a:t>Inauguration</a:t>
                      </a:r>
                      <a:endParaRPr sz="1350" u="none" strike="noStrike" cap="none">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
        <p:nvSpPr>
          <p:cNvPr id="401" name="Google Shape;401;p50"/>
          <p:cNvSpPr/>
          <p:nvPr/>
        </p:nvSpPr>
        <p:spPr>
          <a:xfrm>
            <a:off x="1407237" y="1360492"/>
            <a:ext cx="473776" cy="35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p50"/>
          <p:cNvSpPr/>
          <p:nvPr/>
        </p:nvSpPr>
        <p:spPr>
          <a:xfrm>
            <a:off x="6828875" y="1342053"/>
            <a:ext cx="359700" cy="35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50"/>
          <p:cNvSpPr txBox="1"/>
          <p:nvPr/>
        </p:nvSpPr>
        <p:spPr>
          <a:xfrm>
            <a:off x="190500" y="227031"/>
            <a:ext cx="596341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200" b="0" i="0" u="none" strike="noStrike" cap="none">
                <a:solidFill>
                  <a:schemeClr val="lt1"/>
                </a:solidFill>
                <a:latin typeface="Arial"/>
                <a:ea typeface="Arial"/>
                <a:cs typeface="Arial"/>
                <a:sym typeface="Arial"/>
              </a:rPr>
              <a:t>NETWORK DIAGRAM</a:t>
            </a:r>
            <a:endParaRPr/>
          </a:p>
        </p:txBody>
      </p:sp>
      <p:sp>
        <p:nvSpPr>
          <p:cNvPr id="404" name="Google Shape;404;p50"/>
          <p:cNvSpPr/>
          <p:nvPr/>
        </p:nvSpPr>
        <p:spPr>
          <a:xfrm rot="3098574">
            <a:off x="2592608" y="2471287"/>
            <a:ext cx="912045" cy="35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5" name="Google Shape;405;p50"/>
          <p:cNvSpPr/>
          <p:nvPr/>
        </p:nvSpPr>
        <p:spPr>
          <a:xfrm rot="-2596178">
            <a:off x="5070882" y="2490844"/>
            <a:ext cx="912045" cy="35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body" idx="1"/>
          </p:nvPr>
        </p:nvSpPr>
        <p:spPr>
          <a:xfrm>
            <a:off x="419100" y="241300"/>
            <a:ext cx="8305800" cy="463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2400"/>
              <a:buNone/>
            </a:pPr>
            <a:endParaRPr/>
          </a:p>
        </p:txBody>
      </p:sp>
      <p:sp>
        <p:nvSpPr>
          <p:cNvPr id="411" name="Google Shape;411;p51"/>
          <p:cNvSpPr txBox="1">
            <a:spLocks noGrp="1"/>
          </p:cNvSpPr>
          <p:nvPr>
            <p:ph type="body" idx="2"/>
          </p:nvPr>
        </p:nvSpPr>
        <p:spPr>
          <a:xfrm>
            <a:off x="419100" y="908050"/>
            <a:ext cx="8305800" cy="35163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1200"/>
              <a:buNone/>
            </a:pPr>
            <a:endParaRPr/>
          </a:p>
        </p:txBody>
      </p:sp>
      <p:pic>
        <p:nvPicPr>
          <p:cNvPr id="412" name="Google Shape;412;p51"/>
          <p:cNvPicPr preferRelativeResize="0"/>
          <p:nvPr/>
        </p:nvPicPr>
        <p:blipFill rotWithShape="1">
          <a:blip r:embed="rId3">
            <a:alphaModFix/>
          </a:blip>
          <a:srcRect/>
          <a:stretch/>
        </p:blipFill>
        <p:spPr>
          <a:xfrm>
            <a:off x="0" y="0"/>
            <a:ext cx="914399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body" idx="1"/>
          </p:nvPr>
        </p:nvSpPr>
        <p:spPr>
          <a:xfrm>
            <a:off x="419100" y="241300"/>
            <a:ext cx="8305800" cy="463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2400"/>
              <a:buNone/>
            </a:pPr>
            <a:endParaRPr/>
          </a:p>
        </p:txBody>
      </p:sp>
      <p:sp>
        <p:nvSpPr>
          <p:cNvPr id="418" name="Google Shape;418;p52"/>
          <p:cNvSpPr txBox="1">
            <a:spLocks noGrp="1"/>
          </p:cNvSpPr>
          <p:nvPr>
            <p:ph type="body" idx="2"/>
          </p:nvPr>
        </p:nvSpPr>
        <p:spPr>
          <a:xfrm>
            <a:off x="419100" y="908050"/>
            <a:ext cx="8305800" cy="35163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1200"/>
              <a:buNone/>
            </a:pPr>
            <a:endParaRPr/>
          </a:p>
        </p:txBody>
      </p:sp>
      <p:pic>
        <p:nvPicPr>
          <p:cNvPr id="419" name="Google Shape;419;p52"/>
          <p:cNvPicPr preferRelativeResize="0"/>
          <p:nvPr/>
        </p:nvPicPr>
        <p:blipFill rotWithShape="1">
          <a:blip r:embed="rId3">
            <a:alphaModFix/>
          </a:blip>
          <a:srcRect/>
          <a:stretch/>
        </p:blipFill>
        <p:spPr>
          <a:xfrm>
            <a:off x="233350" y="241300"/>
            <a:ext cx="8264601" cy="466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2400250" y="40060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Who we are</a:t>
            </a:r>
            <a:endParaRPr/>
          </a:p>
        </p:txBody>
      </p:sp>
      <p:sp>
        <p:nvSpPr>
          <p:cNvPr id="189" name="Google Shape;189;p26"/>
          <p:cNvSpPr txBox="1">
            <a:spLocks noGrp="1"/>
          </p:cNvSpPr>
          <p:nvPr>
            <p:ph type="body" idx="1"/>
          </p:nvPr>
        </p:nvSpPr>
        <p:spPr>
          <a:xfrm>
            <a:off x="427825" y="1108325"/>
            <a:ext cx="8488200" cy="28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en"/>
              <a:t>Project Pioneers is a Project Management company specializing in food industry.</a:t>
            </a:r>
            <a:endParaRPr/>
          </a:p>
          <a:p>
            <a:pPr marL="0" lvl="0" indent="0" algn="l" rtl="0">
              <a:spcBef>
                <a:spcPts val="1600"/>
              </a:spcBef>
              <a:spcAft>
                <a:spcPts val="0"/>
              </a:spcAft>
              <a:buSzPts val="1800"/>
              <a:buNone/>
            </a:pPr>
            <a:endParaRPr u="sng"/>
          </a:p>
          <a:p>
            <a:pPr marL="0" lvl="0" indent="0" algn="l" rtl="0">
              <a:spcBef>
                <a:spcPts val="1600"/>
              </a:spcBef>
              <a:spcAft>
                <a:spcPts val="0"/>
              </a:spcAft>
              <a:buSzPts val="1800"/>
              <a:buNone/>
            </a:pPr>
            <a:r>
              <a:rPr lang="en" u="sng"/>
              <a:t>Our previous clients:</a:t>
            </a:r>
            <a:endParaRPr u="sng"/>
          </a:p>
          <a:p>
            <a:pPr marL="0" lvl="0" indent="0" algn="l" rtl="0">
              <a:spcBef>
                <a:spcPts val="1600"/>
              </a:spcBef>
              <a:spcAft>
                <a:spcPts val="0"/>
              </a:spcAft>
              <a:buSzPts val="1800"/>
              <a:buNone/>
            </a:pPr>
            <a:r>
              <a:rPr lang="en"/>
              <a:t>-Concu Bakery</a:t>
            </a:r>
            <a:endParaRPr/>
          </a:p>
          <a:p>
            <a:pPr marL="0" lvl="0" indent="0" algn="l" rtl="0">
              <a:spcBef>
                <a:spcPts val="1600"/>
              </a:spcBef>
              <a:spcAft>
                <a:spcPts val="0"/>
              </a:spcAft>
              <a:buSzPts val="1800"/>
              <a:buNone/>
            </a:pPr>
            <a:r>
              <a:rPr lang="en"/>
              <a:t>- Mamoun’s Falafel</a:t>
            </a:r>
            <a:endParaRPr/>
          </a:p>
          <a:p>
            <a:pPr marL="0" lvl="0" indent="0" algn="l" rtl="0">
              <a:spcBef>
                <a:spcPts val="1600"/>
              </a:spcBef>
              <a:spcAft>
                <a:spcPts val="0"/>
              </a:spcAft>
              <a:buSzPts val="1800"/>
              <a:buNone/>
            </a:pPr>
            <a:r>
              <a:rPr lang="en"/>
              <a:t>-  Cafe Au Lait </a:t>
            </a:r>
            <a:endParaRPr/>
          </a:p>
          <a:p>
            <a:pPr marL="0" lvl="0" indent="0" algn="l" rtl="0">
              <a:spcBef>
                <a:spcPts val="1600"/>
              </a:spcBef>
              <a:spcAft>
                <a:spcPts val="0"/>
              </a:spcAft>
              <a:buSzPts val="1800"/>
              <a:buNone/>
            </a:pPr>
            <a:endParaRPr sz="1200"/>
          </a:p>
          <a:p>
            <a:pPr marL="0" lvl="0" indent="0" algn="l" rtl="0">
              <a:spcBef>
                <a:spcPts val="1600"/>
              </a:spcBef>
              <a:spcAft>
                <a:spcPts val="0"/>
              </a:spcAft>
              <a:buSzPts val="1800"/>
              <a:buNone/>
            </a:pPr>
            <a:endParaRPr sz="1200"/>
          </a:p>
          <a:p>
            <a:pPr marL="0" lvl="0" indent="0" algn="l" rtl="0">
              <a:spcBef>
                <a:spcPts val="1600"/>
              </a:spcBef>
              <a:spcAft>
                <a:spcPts val="0"/>
              </a:spcAft>
              <a:buSzPts val="1800"/>
              <a:buNone/>
            </a:pPr>
            <a:endParaRPr sz="1200"/>
          </a:p>
          <a:p>
            <a:pPr marL="0" lvl="0" indent="0" algn="l" rtl="0">
              <a:spcBef>
                <a:spcPts val="1600"/>
              </a:spcBef>
              <a:spcAft>
                <a:spcPts val="1600"/>
              </a:spcAft>
              <a:buSzPts val="1800"/>
              <a:buNone/>
            </a:pPr>
            <a:endParaRPr sz="1200"/>
          </a:p>
        </p:txBody>
      </p:sp>
      <p:pic>
        <p:nvPicPr>
          <p:cNvPr id="190" name="Google Shape;190;p26"/>
          <p:cNvPicPr preferRelativeResize="0"/>
          <p:nvPr/>
        </p:nvPicPr>
        <p:blipFill rotWithShape="1">
          <a:blip r:embed="rId3">
            <a:alphaModFix/>
          </a:blip>
          <a:srcRect/>
          <a:stretch/>
        </p:blipFill>
        <p:spPr>
          <a:xfrm>
            <a:off x="4384202" y="1580600"/>
            <a:ext cx="2353705" cy="29436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p:nvPr/>
        </p:nvSpPr>
        <p:spPr>
          <a:xfrm>
            <a:off x="1940700" y="592026"/>
            <a:ext cx="5349300" cy="464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426" name="Google Shape;426;p53"/>
          <p:cNvGrpSpPr/>
          <p:nvPr/>
        </p:nvGrpSpPr>
        <p:grpSpPr>
          <a:xfrm>
            <a:off x="1895790" y="885780"/>
            <a:ext cx="1872606" cy="1468426"/>
            <a:chOff x="5116499" y="3128207"/>
            <a:chExt cx="1117573" cy="1042471"/>
          </a:xfrm>
        </p:grpSpPr>
        <p:grpSp>
          <p:nvGrpSpPr>
            <p:cNvPr id="427" name="Google Shape;427;p53"/>
            <p:cNvGrpSpPr/>
            <p:nvPr/>
          </p:nvGrpSpPr>
          <p:grpSpPr>
            <a:xfrm>
              <a:off x="5122481" y="3152089"/>
              <a:ext cx="1089955" cy="1018589"/>
              <a:chOff x="2806" y="2798"/>
              <a:chExt cx="735" cy="687"/>
            </a:xfrm>
          </p:grpSpPr>
          <p:sp>
            <p:nvSpPr>
              <p:cNvPr id="428" name="Google Shape;428;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29" name="Google Shape;429;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0" name="Google Shape;430;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1" name="Google Shape;431;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2" name="Google Shape;432;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3" name="Google Shape;433;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4" name="Google Shape;434;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5" name="Google Shape;435;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6" name="Google Shape;436;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7" name="Google Shape;437;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8" name="Google Shape;438;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39" name="Google Shape;439;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0" name="Google Shape;440;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1" name="Google Shape;441;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2" name="Google Shape;442;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3" name="Google Shape;443;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444" name="Google Shape;444;p53"/>
            <p:cNvGrpSpPr/>
            <p:nvPr/>
          </p:nvGrpSpPr>
          <p:grpSpPr>
            <a:xfrm>
              <a:off x="5144117" y="3152089"/>
              <a:ext cx="1089955" cy="1018589"/>
              <a:chOff x="2806" y="2798"/>
              <a:chExt cx="735" cy="687"/>
            </a:xfrm>
          </p:grpSpPr>
          <p:sp>
            <p:nvSpPr>
              <p:cNvPr id="445" name="Google Shape;445;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6" name="Google Shape;446;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7" name="Google Shape;447;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8" name="Google Shape;448;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49" name="Google Shape;449;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0" name="Google Shape;450;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1" name="Google Shape;451;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2" name="Google Shape;452;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3" name="Google Shape;453;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4" name="Google Shape;454;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5" name="Google Shape;455;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6" name="Google Shape;456;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7" name="Google Shape;457;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8" name="Google Shape;458;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59" name="Google Shape;459;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0" name="Google Shape;460;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461" name="Google Shape;461;p53"/>
            <p:cNvGrpSpPr/>
            <p:nvPr/>
          </p:nvGrpSpPr>
          <p:grpSpPr>
            <a:xfrm>
              <a:off x="5128555" y="3152089"/>
              <a:ext cx="1089955" cy="1018589"/>
              <a:chOff x="2806" y="2798"/>
              <a:chExt cx="735" cy="687"/>
            </a:xfrm>
          </p:grpSpPr>
          <p:sp>
            <p:nvSpPr>
              <p:cNvPr id="462" name="Google Shape;462;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3" name="Google Shape;463;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4" name="Google Shape;464;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5" name="Google Shape;465;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6" name="Google Shape;466;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7" name="Google Shape;467;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8" name="Google Shape;468;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69" name="Google Shape;469;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0" name="Google Shape;470;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1" name="Google Shape;471;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2" name="Google Shape;472;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3" name="Google Shape;473;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4" name="Google Shape;474;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5" name="Google Shape;475;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6" name="Google Shape;476;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77" name="Google Shape;477;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478" name="Google Shape;478;p53"/>
            <p:cNvGrpSpPr/>
            <p:nvPr/>
          </p:nvGrpSpPr>
          <p:grpSpPr>
            <a:xfrm>
              <a:off x="5116499" y="3128207"/>
              <a:ext cx="1089955" cy="1018589"/>
              <a:chOff x="2806" y="2798"/>
              <a:chExt cx="735" cy="687"/>
            </a:xfrm>
          </p:grpSpPr>
          <p:sp>
            <p:nvSpPr>
              <p:cNvPr id="479" name="Google Shape;479;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0" name="Google Shape;480;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1" name="Google Shape;481;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2" name="Google Shape;482;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3" name="Google Shape;483;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4" name="Google Shape;484;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5" name="Google Shape;485;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6" name="Google Shape;486;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7" name="Google Shape;487;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8" name="Google Shape;488;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89" name="Google Shape;489;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0" name="Google Shape;490;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1" name="Google Shape;491;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2" name="Google Shape;492;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3" name="Google Shape;493;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4" name="Google Shape;494;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495" name="Google Shape;495;p53"/>
            <p:cNvGrpSpPr/>
            <p:nvPr/>
          </p:nvGrpSpPr>
          <p:grpSpPr>
            <a:xfrm>
              <a:off x="5132062" y="3142454"/>
              <a:ext cx="1089955" cy="1018589"/>
              <a:chOff x="2806" y="2798"/>
              <a:chExt cx="735" cy="687"/>
            </a:xfrm>
          </p:grpSpPr>
          <p:sp>
            <p:nvSpPr>
              <p:cNvPr id="496" name="Google Shape;496;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7" name="Google Shape;497;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8" name="Google Shape;498;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499" name="Google Shape;499;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0" name="Google Shape;500;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1" name="Google Shape;501;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2" name="Google Shape;502;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3" name="Google Shape;503;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4" name="Google Shape;504;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5" name="Google Shape;505;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6" name="Google Shape;506;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7" name="Google Shape;507;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8" name="Google Shape;508;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09" name="Google Shape;509;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0" name="Google Shape;510;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grpSp>
        <p:nvGrpSpPr>
          <p:cNvPr id="511" name="Google Shape;511;p53"/>
          <p:cNvGrpSpPr/>
          <p:nvPr/>
        </p:nvGrpSpPr>
        <p:grpSpPr>
          <a:xfrm>
            <a:off x="5245420" y="860308"/>
            <a:ext cx="1871153" cy="1545881"/>
            <a:chOff x="5116499" y="3128207"/>
            <a:chExt cx="1117573" cy="1042471"/>
          </a:xfrm>
        </p:grpSpPr>
        <p:grpSp>
          <p:nvGrpSpPr>
            <p:cNvPr id="512" name="Google Shape;512;p53"/>
            <p:cNvGrpSpPr/>
            <p:nvPr/>
          </p:nvGrpSpPr>
          <p:grpSpPr>
            <a:xfrm>
              <a:off x="5122481" y="3152089"/>
              <a:ext cx="1089955" cy="1018589"/>
              <a:chOff x="2806" y="2798"/>
              <a:chExt cx="735" cy="687"/>
            </a:xfrm>
          </p:grpSpPr>
          <p:sp>
            <p:nvSpPr>
              <p:cNvPr id="513" name="Google Shape;513;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4" name="Google Shape;514;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5" name="Google Shape;515;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6" name="Google Shape;516;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7" name="Google Shape;517;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8" name="Google Shape;518;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19" name="Google Shape;519;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0" name="Google Shape;520;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1" name="Google Shape;521;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2" name="Google Shape;522;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3" name="Google Shape;523;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4" name="Google Shape;524;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5" name="Google Shape;525;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6" name="Google Shape;526;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7" name="Google Shape;527;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28" name="Google Shape;528;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529" name="Google Shape;529;p53"/>
            <p:cNvGrpSpPr/>
            <p:nvPr/>
          </p:nvGrpSpPr>
          <p:grpSpPr>
            <a:xfrm>
              <a:off x="5144117" y="3152089"/>
              <a:ext cx="1089955" cy="1018589"/>
              <a:chOff x="2806" y="2798"/>
              <a:chExt cx="735" cy="687"/>
            </a:xfrm>
          </p:grpSpPr>
          <p:sp>
            <p:nvSpPr>
              <p:cNvPr id="530" name="Google Shape;530;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1" name="Google Shape;531;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2" name="Google Shape;532;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3" name="Google Shape;533;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4" name="Google Shape;534;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5" name="Google Shape;535;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6" name="Google Shape;536;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7" name="Google Shape;537;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8" name="Google Shape;538;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39" name="Google Shape;539;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0" name="Google Shape;540;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1" name="Google Shape;541;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2" name="Google Shape;542;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3" name="Google Shape;543;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4" name="Google Shape;544;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5" name="Google Shape;545;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546" name="Google Shape;546;p53"/>
            <p:cNvGrpSpPr/>
            <p:nvPr/>
          </p:nvGrpSpPr>
          <p:grpSpPr>
            <a:xfrm>
              <a:off x="5128555" y="3152089"/>
              <a:ext cx="1089955" cy="1018589"/>
              <a:chOff x="2806" y="2798"/>
              <a:chExt cx="735" cy="687"/>
            </a:xfrm>
          </p:grpSpPr>
          <p:sp>
            <p:nvSpPr>
              <p:cNvPr id="547" name="Google Shape;547;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8" name="Google Shape;548;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49" name="Google Shape;549;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0" name="Google Shape;550;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1" name="Google Shape;551;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2" name="Google Shape;552;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3" name="Google Shape;553;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4" name="Google Shape;554;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5" name="Google Shape;555;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6" name="Google Shape;556;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7" name="Google Shape;557;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8" name="Google Shape;558;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59" name="Google Shape;559;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0" name="Google Shape;560;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1" name="Google Shape;561;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2" name="Google Shape;562;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563" name="Google Shape;563;p53"/>
            <p:cNvGrpSpPr/>
            <p:nvPr/>
          </p:nvGrpSpPr>
          <p:grpSpPr>
            <a:xfrm>
              <a:off x="5116499" y="3128207"/>
              <a:ext cx="1089955" cy="1018589"/>
              <a:chOff x="2806" y="2798"/>
              <a:chExt cx="735" cy="687"/>
            </a:xfrm>
          </p:grpSpPr>
          <p:sp>
            <p:nvSpPr>
              <p:cNvPr id="564" name="Google Shape;564;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5" name="Google Shape;565;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6" name="Google Shape;566;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7" name="Google Shape;567;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8" name="Google Shape;568;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69" name="Google Shape;569;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0" name="Google Shape;570;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1" name="Google Shape;571;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2" name="Google Shape;572;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3" name="Google Shape;573;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4" name="Google Shape;574;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5" name="Google Shape;575;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6" name="Google Shape;576;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7" name="Google Shape;577;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8" name="Google Shape;578;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79" name="Google Shape;579;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580" name="Google Shape;580;p53"/>
            <p:cNvGrpSpPr/>
            <p:nvPr/>
          </p:nvGrpSpPr>
          <p:grpSpPr>
            <a:xfrm>
              <a:off x="5132062" y="3142454"/>
              <a:ext cx="1089955" cy="1018589"/>
              <a:chOff x="2806" y="2798"/>
              <a:chExt cx="735" cy="687"/>
            </a:xfrm>
          </p:grpSpPr>
          <p:sp>
            <p:nvSpPr>
              <p:cNvPr id="581" name="Google Shape;581;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2" name="Google Shape;582;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3" name="Google Shape;583;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4" name="Google Shape;584;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5" name="Google Shape;585;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6" name="Google Shape;586;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7" name="Google Shape;587;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8" name="Google Shape;588;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89" name="Google Shape;589;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0" name="Google Shape;590;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1" name="Google Shape;591;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2" name="Google Shape;592;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3" name="Google Shape;593;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4" name="Google Shape;594;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5" name="Google Shape;595;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596" name="Google Shape;596;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2"/>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grpSp>
        <p:nvGrpSpPr>
          <p:cNvPr id="597" name="Google Shape;597;p53"/>
          <p:cNvGrpSpPr/>
          <p:nvPr/>
        </p:nvGrpSpPr>
        <p:grpSpPr>
          <a:xfrm>
            <a:off x="5128056" y="2950080"/>
            <a:ext cx="1956759" cy="1272336"/>
            <a:chOff x="5116499" y="3128207"/>
            <a:chExt cx="1117573" cy="1042471"/>
          </a:xfrm>
        </p:grpSpPr>
        <p:grpSp>
          <p:nvGrpSpPr>
            <p:cNvPr id="598" name="Google Shape;598;p53"/>
            <p:cNvGrpSpPr/>
            <p:nvPr/>
          </p:nvGrpSpPr>
          <p:grpSpPr>
            <a:xfrm>
              <a:off x="5122481" y="3152089"/>
              <a:ext cx="1089955" cy="1018589"/>
              <a:chOff x="2806" y="2798"/>
              <a:chExt cx="735" cy="687"/>
            </a:xfrm>
          </p:grpSpPr>
          <p:sp>
            <p:nvSpPr>
              <p:cNvPr id="599" name="Google Shape;599;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0" name="Google Shape;600;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1" name="Google Shape;601;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2" name="Google Shape;602;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3" name="Google Shape;603;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4" name="Google Shape;604;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5" name="Google Shape;605;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6" name="Google Shape;606;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7" name="Google Shape;607;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8" name="Google Shape;608;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09" name="Google Shape;609;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0" name="Google Shape;610;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1" name="Google Shape;611;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2" name="Google Shape;612;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3" name="Google Shape;613;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4" name="Google Shape;614;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615" name="Google Shape;615;p53"/>
            <p:cNvGrpSpPr/>
            <p:nvPr/>
          </p:nvGrpSpPr>
          <p:grpSpPr>
            <a:xfrm>
              <a:off x="5144117" y="3152089"/>
              <a:ext cx="1089955" cy="1018589"/>
              <a:chOff x="2806" y="2798"/>
              <a:chExt cx="735" cy="687"/>
            </a:xfrm>
          </p:grpSpPr>
          <p:sp>
            <p:nvSpPr>
              <p:cNvPr id="616" name="Google Shape;616;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7" name="Google Shape;617;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8" name="Google Shape;618;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19" name="Google Shape;619;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0" name="Google Shape;620;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1" name="Google Shape;621;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2" name="Google Shape;622;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3" name="Google Shape;623;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4" name="Google Shape;624;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5" name="Google Shape;625;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6" name="Google Shape;626;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7" name="Google Shape;627;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8" name="Google Shape;628;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29" name="Google Shape;629;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0" name="Google Shape;630;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1" name="Google Shape;631;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632" name="Google Shape;632;p53"/>
            <p:cNvGrpSpPr/>
            <p:nvPr/>
          </p:nvGrpSpPr>
          <p:grpSpPr>
            <a:xfrm>
              <a:off x="5128555" y="3152089"/>
              <a:ext cx="1089955" cy="1018589"/>
              <a:chOff x="2806" y="2798"/>
              <a:chExt cx="735" cy="687"/>
            </a:xfrm>
          </p:grpSpPr>
          <p:sp>
            <p:nvSpPr>
              <p:cNvPr id="633" name="Google Shape;633;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4" name="Google Shape;634;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5" name="Google Shape;635;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6" name="Google Shape;636;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7" name="Google Shape;637;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8" name="Google Shape;638;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9" name="Google Shape;639;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0" name="Google Shape;640;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1" name="Google Shape;641;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2" name="Google Shape;642;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3" name="Google Shape;643;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4" name="Google Shape;644;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5" name="Google Shape;645;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6" name="Google Shape;646;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7" name="Google Shape;647;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48" name="Google Shape;648;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649" name="Google Shape;649;p53"/>
            <p:cNvGrpSpPr/>
            <p:nvPr/>
          </p:nvGrpSpPr>
          <p:grpSpPr>
            <a:xfrm>
              <a:off x="5116499" y="3128207"/>
              <a:ext cx="1089955" cy="1018589"/>
              <a:chOff x="2806" y="2798"/>
              <a:chExt cx="735" cy="687"/>
            </a:xfrm>
          </p:grpSpPr>
          <p:sp>
            <p:nvSpPr>
              <p:cNvPr id="650" name="Google Shape;650;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1" name="Google Shape;651;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2" name="Google Shape;652;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3" name="Google Shape;653;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4" name="Google Shape;654;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5" name="Google Shape;655;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6" name="Google Shape;656;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7" name="Google Shape;657;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8" name="Google Shape;658;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59" name="Google Shape;659;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0" name="Google Shape;660;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1" name="Google Shape;661;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2" name="Google Shape;662;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3" name="Google Shape;663;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4" name="Google Shape;664;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5" name="Google Shape;665;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666" name="Google Shape;666;p53"/>
            <p:cNvGrpSpPr/>
            <p:nvPr/>
          </p:nvGrpSpPr>
          <p:grpSpPr>
            <a:xfrm>
              <a:off x="5132062" y="3142454"/>
              <a:ext cx="1089955" cy="1018589"/>
              <a:chOff x="2806" y="2798"/>
              <a:chExt cx="735" cy="687"/>
            </a:xfrm>
          </p:grpSpPr>
          <p:sp>
            <p:nvSpPr>
              <p:cNvPr id="667" name="Google Shape;667;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8" name="Google Shape;668;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69" name="Google Shape;669;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0" name="Google Shape;670;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1" name="Google Shape;671;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2" name="Google Shape;672;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3" name="Google Shape;673;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4" name="Google Shape;674;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5" name="Google Shape;675;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6" name="Google Shape;676;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7" name="Google Shape;677;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8" name="Google Shape;678;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79" name="Google Shape;679;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0" name="Google Shape;680;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1" name="Google Shape;681;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2" name="Google Shape;682;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3"/>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grpSp>
        <p:nvGrpSpPr>
          <p:cNvPr id="683" name="Google Shape;683;p53"/>
          <p:cNvGrpSpPr/>
          <p:nvPr/>
        </p:nvGrpSpPr>
        <p:grpSpPr>
          <a:xfrm>
            <a:off x="1865681" y="2956624"/>
            <a:ext cx="1932843" cy="1259306"/>
            <a:chOff x="5116499" y="3128207"/>
            <a:chExt cx="1117573" cy="1042471"/>
          </a:xfrm>
        </p:grpSpPr>
        <p:grpSp>
          <p:nvGrpSpPr>
            <p:cNvPr id="684" name="Google Shape;684;p53"/>
            <p:cNvGrpSpPr/>
            <p:nvPr/>
          </p:nvGrpSpPr>
          <p:grpSpPr>
            <a:xfrm>
              <a:off x="5122481" y="3152089"/>
              <a:ext cx="1089955" cy="1018589"/>
              <a:chOff x="2806" y="2798"/>
              <a:chExt cx="735" cy="687"/>
            </a:xfrm>
          </p:grpSpPr>
          <p:sp>
            <p:nvSpPr>
              <p:cNvPr id="685" name="Google Shape;685;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6" name="Google Shape;686;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7" name="Google Shape;687;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8" name="Google Shape;688;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89" name="Google Shape;689;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0" name="Google Shape;690;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1" name="Google Shape;691;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2" name="Google Shape;692;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3" name="Google Shape;693;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4" name="Google Shape;694;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5" name="Google Shape;695;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6" name="Google Shape;696;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7" name="Google Shape;697;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8" name="Google Shape;698;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99" name="Google Shape;699;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0" name="Google Shape;700;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701" name="Google Shape;701;p53"/>
            <p:cNvGrpSpPr/>
            <p:nvPr/>
          </p:nvGrpSpPr>
          <p:grpSpPr>
            <a:xfrm>
              <a:off x="5144117" y="3152089"/>
              <a:ext cx="1089955" cy="1018589"/>
              <a:chOff x="2806" y="2798"/>
              <a:chExt cx="735" cy="687"/>
            </a:xfrm>
          </p:grpSpPr>
          <p:sp>
            <p:nvSpPr>
              <p:cNvPr id="702" name="Google Shape;702;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3" name="Google Shape;703;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4" name="Google Shape;704;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5" name="Google Shape;705;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6" name="Google Shape;706;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7" name="Google Shape;707;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8" name="Google Shape;708;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09" name="Google Shape;709;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0" name="Google Shape;710;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1" name="Google Shape;711;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2" name="Google Shape;712;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3" name="Google Shape;713;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4" name="Google Shape;714;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5" name="Google Shape;715;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6" name="Google Shape;716;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17" name="Google Shape;717;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718" name="Google Shape;718;p53"/>
            <p:cNvGrpSpPr/>
            <p:nvPr/>
          </p:nvGrpSpPr>
          <p:grpSpPr>
            <a:xfrm>
              <a:off x="5128555" y="3152089"/>
              <a:ext cx="1089955" cy="1018589"/>
              <a:chOff x="2806" y="2798"/>
              <a:chExt cx="735" cy="687"/>
            </a:xfrm>
          </p:grpSpPr>
          <p:sp>
            <p:nvSpPr>
              <p:cNvPr id="719" name="Google Shape;719;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0" name="Google Shape;720;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1" name="Google Shape;721;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2" name="Google Shape;722;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3" name="Google Shape;723;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4" name="Google Shape;724;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5" name="Google Shape;725;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6" name="Google Shape;726;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7" name="Google Shape;727;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8" name="Google Shape;728;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29" name="Google Shape;729;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0" name="Google Shape;730;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1" name="Google Shape;731;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2" name="Google Shape;732;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3" name="Google Shape;733;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4" name="Google Shape;734;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735" name="Google Shape;735;p53"/>
            <p:cNvGrpSpPr/>
            <p:nvPr/>
          </p:nvGrpSpPr>
          <p:grpSpPr>
            <a:xfrm>
              <a:off x="5116499" y="3128207"/>
              <a:ext cx="1089955" cy="1018589"/>
              <a:chOff x="2806" y="2798"/>
              <a:chExt cx="735" cy="687"/>
            </a:xfrm>
          </p:grpSpPr>
          <p:sp>
            <p:nvSpPr>
              <p:cNvPr id="736" name="Google Shape;736;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7" name="Google Shape;737;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8" name="Google Shape;738;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39" name="Google Shape;739;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0" name="Google Shape;740;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1" name="Google Shape;741;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2" name="Google Shape;742;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3" name="Google Shape;743;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4" name="Google Shape;744;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5" name="Google Shape;745;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6" name="Google Shape;746;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7" name="Google Shape;747;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8" name="Google Shape;748;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49" name="Google Shape;749;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0" name="Google Shape;750;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1" name="Google Shape;751;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nvGrpSpPr>
            <p:cNvPr id="752" name="Google Shape;752;p53"/>
            <p:cNvGrpSpPr/>
            <p:nvPr/>
          </p:nvGrpSpPr>
          <p:grpSpPr>
            <a:xfrm>
              <a:off x="5132062" y="3142454"/>
              <a:ext cx="1089955" cy="1018589"/>
              <a:chOff x="2806" y="2798"/>
              <a:chExt cx="735" cy="687"/>
            </a:xfrm>
          </p:grpSpPr>
          <p:sp>
            <p:nvSpPr>
              <p:cNvPr id="753" name="Google Shape;753;p53"/>
              <p:cNvSpPr/>
              <p:nvPr/>
            </p:nvSpPr>
            <p:spPr>
              <a:xfrm>
                <a:off x="2806" y="2798"/>
                <a:ext cx="96" cy="101"/>
              </a:xfrm>
              <a:custGeom>
                <a:avLst/>
                <a:gdLst/>
                <a:ahLst/>
                <a:cxnLst/>
                <a:rect l="l" t="t" r="r" b="b"/>
                <a:pathLst>
                  <a:path w="157" h="164" extrusionOk="0">
                    <a:moveTo>
                      <a:pt x="40" y="0"/>
                    </a:moveTo>
                    <a:cubicBezTo>
                      <a:pt x="157" y="0"/>
                      <a:pt x="157" y="0"/>
                      <a:pt x="157" y="0"/>
                    </a:cubicBezTo>
                    <a:cubicBezTo>
                      <a:pt x="117" y="44"/>
                      <a:pt x="75" y="87"/>
                      <a:pt x="34" y="130"/>
                    </a:cubicBezTo>
                    <a:cubicBezTo>
                      <a:pt x="24" y="143"/>
                      <a:pt x="12" y="153"/>
                      <a:pt x="0" y="164"/>
                    </a:cubicBezTo>
                    <a:cubicBezTo>
                      <a:pt x="0" y="119"/>
                      <a:pt x="0" y="119"/>
                      <a:pt x="0" y="119"/>
                    </a:cubicBezTo>
                    <a:cubicBezTo>
                      <a:pt x="10" y="110"/>
                      <a:pt x="21" y="100"/>
                      <a:pt x="29" y="89"/>
                    </a:cubicBezTo>
                    <a:cubicBezTo>
                      <a:pt x="33" y="86"/>
                      <a:pt x="33" y="74"/>
                      <a:pt x="26" y="77"/>
                    </a:cubicBezTo>
                    <a:cubicBezTo>
                      <a:pt x="25" y="79"/>
                      <a:pt x="22" y="82"/>
                      <a:pt x="20" y="84"/>
                    </a:cubicBezTo>
                    <a:cubicBezTo>
                      <a:pt x="18" y="88"/>
                      <a:pt x="15" y="92"/>
                      <a:pt x="13" y="97"/>
                    </a:cubicBezTo>
                    <a:cubicBezTo>
                      <a:pt x="8" y="101"/>
                      <a:pt x="4" y="105"/>
                      <a:pt x="0" y="109"/>
                    </a:cubicBezTo>
                    <a:cubicBezTo>
                      <a:pt x="0" y="32"/>
                      <a:pt x="0" y="32"/>
                      <a:pt x="0" y="32"/>
                    </a:cubicBezTo>
                    <a:cubicBezTo>
                      <a:pt x="13" y="21"/>
                      <a:pt x="26" y="10"/>
                      <a:pt x="4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4" name="Google Shape;754;p53"/>
              <p:cNvSpPr/>
              <p:nvPr/>
            </p:nvSpPr>
            <p:spPr>
              <a:xfrm>
                <a:off x="2806" y="2798"/>
                <a:ext cx="154" cy="185"/>
              </a:xfrm>
              <a:custGeom>
                <a:avLst/>
                <a:gdLst/>
                <a:ahLst/>
                <a:cxnLst/>
                <a:rect l="l" t="t" r="r" b="b"/>
                <a:pathLst>
                  <a:path w="252" h="301" extrusionOk="0">
                    <a:moveTo>
                      <a:pt x="207" y="0"/>
                    </a:moveTo>
                    <a:cubicBezTo>
                      <a:pt x="252" y="0"/>
                      <a:pt x="252" y="0"/>
                      <a:pt x="252" y="0"/>
                    </a:cubicBezTo>
                    <a:cubicBezTo>
                      <a:pt x="164" y="97"/>
                      <a:pt x="87" y="203"/>
                      <a:pt x="0" y="301"/>
                    </a:cubicBezTo>
                    <a:cubicBezTo>
                      <a:pt x="0" y="257"/>
                      <a:pt x="0" y="257"/>
                      <a:pt x="0" y="257"/>
                    </a:cubicBezTo>
                    <a:cubicBezTo>
                      <a:pt x="72" y="174"/>
                      <a:pt x="143" y="90"/>
                      <a:pt x="207"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5" name="Google Shape;755;p53"/>
              <p:cNvSpPr/>
              <p:nvPr/>
            </p:nvSpPr>
            <p:spPr>
              <a:xfrm>
                <a:off x="2806" y="2798"/>
                <a:ext cx="207" cy="274"/>
              </a:xfrm>
              <a:custGeom>
                <a:avLst/>
                <a:gdLst/>
                <a:ahLst/>
                <a:cxnLst/>
                <a:rect l="l" t="t" r="r" b="b"/>
                <a:pathLst>
                  <a:path w="338" h="446" extrusionOk="0">
                    <a:moveTo>
                      <a:pt x="313" y="0"/>
                    </a:moveTo>
                    <a:cubicBezTo>
                      <a:pt x="338" y="0"/>
                      <a:pt x="338" y="0"/>
                      <a:pt x="338" y="0"/>
                    </a:cubicBezTo>
                    <a:cubicBezTo>
                      <a:pt x="315" y="33"/>
                      <a:pt x="294" y="66"/>
                      <a:pt x="271" y="99"/>
                    </a:cubicBezTo>
                    <a:cubicBezTo>
                      <a:pt x="214" y="177"/>
                      <a:pt x="155" y="255"/>
                      <a:pt x="94" y="330"/>
                    </a:cubicBezTo>
                    <a:cubicBezTo>
                      <a:pt x="62" y="368"/>
                      <a:pt x="32" y="408"/>
                      <a:pt x="0" y="446"/>
                    </a:cubicBezTo>
                    <a:cubicBezTo>
                      <a:pt x="0" y="416"/>
                      <a:pt x="0" y="416"/>
                      <a:pt x="0" y="416"/>
                    </a:cubicBezTo>
                    <a:cubicBezTo>
                      <a:pt x="9" y="403"/>
                      <a:pt x="18" y="391"/>
                      <a:pt x="28" y="380"/>
                    </a:cubicBezTo>
                    <a:cubicBezTo>
                      <a:pt x="128" y="257"/>
                      <a:pt x="226" y="132"/>
                      <a:pt x="313"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6" name="Google Shape;756;p53"/>
              <p:cNvSpPr/>
              <p:nvPr/>
            </p:nvSpPr>
            <p:spPr>
              <a:xfrm>
                <a:off x="2806" y="2798"/>
                <a:ext cx="417" cy="465"/>
              </a:xfrm>
              <a:custGeom>
                <a:avLst/>
                <a:gdLst/>
                <a:ahLst/>
                <a:cxnLst/>
                <a:rect l="l" t="t" r="r" b="b"/>
                <a:pathLst>
                  <a:path w="681" h="756" extrusionOk="0">
                    <a:moveTo>
                      <a:pt x="389" y="0"/>
                    </a:moveTo>
                    <a:cubicBezTo>
                      <a:pt x="427" y="0"/>
                      <a:pt x="427" y="0"/>
                      <a:pt x="427" y="0"/>
                    </a:cubicBezTo>
                    <a:cubicBezTo>
                      <a:pt x="391" y="45"/>
                      <a:pt x="353" y="90"/>
                      <a:pt x="324" y="140"/>
                    </a:cubicBezTo>
                    <a:cubicBezTo>
                      <a:pt x="359" y="115"/>
                      <a:pt x="382" y="78"/>
                      <a:pt x="412" y="48"/>
                    </a:cubicBezTo>
                    <a:cubicBezTo>
                      <a:pt x="427" y="32"/>
                      <a:pt x="440" y="15"/>
                      <a:pt x="456" y="0"/>
                    </a:cubicBezTo>
                    <a:cubicBezTo>
                      <a:pt x="503" y="0"/>
                      <a:pt x="503" y="0"/>
                      <a:pt x="503" y="0"/>
                    </a:cubicBezTo>
                    <a:cubicBezTo>
                      <a:pt x="474" y="31"/>
                      <a:pt x="449" y="65"/>
                      <a:pt x="421" y="97"/>
                    </a:cubicBezTo>
                    <a:cubicBezTo>
                      <a:pt x="324" y="210"/>
                      <a:pt x="229" y="325"/>
                      <a:pt x="141" y="445"/>
                    </a:cubicBezTo>
                    <a:cubicBezTo>
                      <a:pt x="126" y="466"/>
                      <a:pt x="109" y="486"/>
                      <a:pt x="97" y="509"/>
                    </a:cubicBezTo>
                    <a:cubicBezTo>
                      <a:pt x="95" y="510"/>
                      <a:pt x="92" y="512"/>
                      <a:pt x="90" y="514"/>
                    </a:cubicBezTo>
                    <a:cubicBezTo>
                      <a:pt x="90" y="516"/>
                      <a:pt x="90" y="521"/>
                      <a:pt x="89" y="524"/>
                    </a:cubicBezTo>
                    <a:cubicBezTo>
                      <a:pt x="86" y="526"/>
                      <a:pt x="84" y="529"/>
                      <a:pt x="81" y="532"/>
                    </a:cubicBezTo>
                    <a:cubicBezTo>
                      <a:pt x="106" y="515"/>
                      <a:pt x="125" y="491"/>
                      <a:pt x="145" y="468"/>
                    </a:cubicBezTo>
                    <a:cubicBezTo>
                      <a:pt x="238" y="362"/>
                      <a:pt x="336" y="260"/>
                      <a:pt x="432" y="156"/>
                    </a:cubicBezTo>
                    <a:cubicBezTo>
                      <a:pt x="481" y="105"/>
                      <a:pt x="529" y="52"/>
                      <a:pt x="577" y="0"/>
                    </a:cubicBezTo>
                    <a:cubicBezTo>
                      <a:pt x="613" y="0"/>
                      <a:pt x="613" y="0"/>
                      <a:pt x="613" y="0"/>
                    </a:cubicBezTo>
                    <a:cubicBezTo>
                      <a:pt x="598" y="21"/>
                      <a:pt x="581" y="40"/>
                      <a:pt x="567" y="61"/>
                    </a:cubicBezTo>
                    <a:cubicBezTo>
                      <a:pt x="567" y="64"/>
                      <a:pt x="565" y="70"/>
                      <a:pt x="564" y="73"/>
                    </a:cubicBezTo>
                    <a:cubicBezTo>
                      <a:pt x="574" y="67"/>
                      <a:pt x="582" y="61"/>
                      <a:pt x="590" y="54"/>
                    </a:cubicBezTo>
                    <a:cubicBezTo>
                      <a:pt x="609" y="35"/>
                      <a:pt x="630" y="18"/>
                      <a:pt x="650" y="0"/>
                    </a:cubicBezTo>
                    <a:cubicBezTo>
                      <a:pt x="681" y="0"/>
                      <a:pt x="681" y="0"/>
                      <a:pt x="681" y="0"/>
                    </a:cubicBezTo>
                    <a:cubicBezTo>
                      <a:pt x="660" y="18"/>
                      <a:pt x="643" y="40"/>
                      <a:pt x="623" y="59"/>
                    </a:cubicBezTo>
                    <a:cubicBezTo>
                      <a:pt x="445" y="245"/>
                      <a:pt x="295" y="455"/>
                      <a:pt x="117" y="641"/>
                    </a:cubicBezTo>
                    <a:cubicBezTo>
                      <a:pt x="80" y="682"/>
                      <a:pt x="39" y="718"/>
                      <a:pt x="0" y="756"/>
                    </a:cubicBezTo>
                    <a:cubicBezTo>
                      <a:pt x="0" y="729"/>
                      <a:pt x="0" y="729"/>
                      <a:pt x="0" y="729"/>
                    </a:cubicBezTo>
                    <a:cubicBezTo>
                      <a:pt x="81" y="657"/>
                      <a:pt x="152" y="576"/>
                      <a:pt x="224" y="496"/>
                    </a:cubicBezTo>
                    <a:cubicBezTo>
                      <a:pt x="237" y="482"/>
                      <a:pt x="246" y="465"/>
                      <a:pt x="256" y="449"/>
                    </a:cubicBezTo>
                    <a:cubicBezTo>
                      <a:pt x="251" y="457"/>
                      <a:pt x="245" y="464"/>
                      <a:pt x="237" y="469"/>
                    </a:cubicBezTo>
                    <a:cubicBezTo>
                      <a:pt x="215" y="482"/>
                      <a:pt x="199" y="503"/>
                      <a:pt x="179" y="519"/>
                    </a:cubicBezTo>
                    <a:cubicBezTo>
                      <a:pt x="154" y="539"/>
                      <a:pt x="128" y="559"/>
                      <a:pt x="102" y="577"/>
                    </a:cubicBezTo>
                    <a:cubicBezTo>
                      <a:pt x="90" y="588"/>
                      <a:pt x="80" y="601"/>
                      <a:pt x="69" y="614"/>
                    </a:cubicBezTo>
                    <a:cubicBezTo>
                      <a:pt x="47" y="642"/>
                      <a:pt x="21" y="667"/>
                      <a:pt x="0" y="696"/>
                    </a:cubicBezTo>
                    <a:cubicBezTo>
                      <a:pt x="0" y="618"/>
                      <a:pt x="0" y="618"/>
                      <a:pt x="0" y="618"/>
                    </a:cubicBezTo>
                    <a:cubicBezTo>
                      <a:pt x="7" y="601"/>
                      <a:pt x="18" y="587"/>
                      <a:pt x="28" y="571"/>
                    </a:cubicBezTo>
                    <a:cubicBezTo>
                      <a:pt x="53" y="533"/>
                      <a:pt x="79" y="495"/>
                      <a:pt x="106" y="458"/>
                    </a:cubicBezTo>
                    <a:cubicBezTo>
                      <a:pt x="129" y="427"/>
                      <a:pt x="154" y="397"/>
                      <a:pt x="176" y="365"/>
                    </a:cubicBezTo>
                    <a:cubicBezTo>
                      <a:pt x="180" y="358"/>
                      <a:pt x="185" y="352"/>
                      <a:pt x="191" y="347"/>
                    </a:cubicBezTo>
                    <a:cubicBezTo>
                      <a:pt x="195" y="340"/>
                      <a:pt x="198" y="333"/>
                      <a:pt x="202" y="325"/>
                    </a:cubicBezTo>
                    <a:cubicBezTo>
                      <a:pt x="206" y="322"/>
                      <a:pt x="217" y="320"/>
                      <a:pt x="214" y="312"/>
                    </a:cubicBezTo>
                    <a:cubicBezTo>
                      <a:pt x="213" y="311"/>
                      <a:pt x="213" y="311"/>
                      <a:pt x="213" y="311"/>
                    </a:cubicBezTo>
                    <a:cubicBezTo>
                      <a:pt x="213" y="312"/>
                      <a:pt x="213" y="312"/>
                      <a:pt x="213" y="312"/>
                    </a:cubicBezTo>
                    <a:cubicBezTo>
                      <a:pt x="208" y="315"/>
                      <a:pt x="204" y="319"/>
                      <a:pt x="200" y="322"/>
                    </a:cubicBezTo>
                    <a:cubicBezTo>
                      <a:pt x="198" y="328"/>
                      <a:pt x="196" y="333"/>
                      <a:pt x="191" y="337"/>
                    </a:cubicBezTo>
                    <a:cubicBezTo>
                      <a:pt x="163" y="363"/>
                      <a:pt x="138" y="392"/>
                      <a:pt x="114" y="421"/>
                    </a:cubicBezTo>
                    <a:cubicBezTo>
                      <a:pt x="76" y="463"/>
                      <a:pt x="39" y="504"/>
                      <a:pt x="0" y="545"/>
                    </a:cubicBezTo>
                    <a:cubicBezTo>
                      <a:pt x="0" y="470"/>
                      <a:pt x="0" y="470"/>
                      <a:pt x="0" y="470"/>
                    </a:cubicBezTo>
                    <a:cubicBezTo>
                      <a:pt x="6" y="460"/>
                      <a:pt x="14" y="450"/>
                      <a:pt x="21" y="441"/>
                    </a:cubicBezTo>
                    <a:cubicBezTo>
                      <a:pt x="68" y="384"/>
                      <a:pt x="112" y="324"/>
                      <a:pt x="159" y="267"/>
                    </a:cubicBezTo>
                    <a:cubicBezTo>
                      <a:pt x="233" y="176"/>
                      <a:pt x="305" y="83"/>
                      <a:pt x="389" y="0"/>
                    </a:cubicBezTo>
                    <a:close/>
                    <a:moveTo>
                      <a:pt x="469" y="149"/>
                    </a:moveTo>
                    <a:cubicBezTo>
                      <a:pt x="468" y="150"/>
                      <a:pt x="465" y="150"/>
                      <a:pt x="464" y="151"/>
                    </a:cubicBezTo>
                    <a:cubicBezTo>
                      <a:pt x="455" y="161"/>
                      <a:pt x="445" y="170"/>
                      <a:pt x="437" y="181"/>
                    </a:cubicBezTo>
                    <a:cubicBezTo>
                      <a:pt x="429" y="190"/>
                      <a:pt x="420" y="199"/>
                      <a:pt x="413" y="209"/>
                    </a:cubicBezTo>
                    <a:cubicBezTo>
                      <a:pt x="410" y="214"/>
                      <a:pt x="406" y="218"/>
                      <a:pt x="401" y="221"/>
                    </a:cubicBezTo>
                    <a:cubicBezTo>
                      <a:pt x="403" y="221"/>
                      <a:pt x="407" y="221"/>
                      <a:pt x="409" y="221"/>
                    </a:cubicBezTo>
                    <a:cubicBezTo>
                      <a:pt x="416" y="212"/>
                      <a:pt x="425" y="203"/>
                      <a:pt x="435" y="195"/>
                    </a:cubicBezTo>
                    <a:cubicBezTo>
                      <a:pt x="444" y="186"/>
                      <a:pt x="456" y="181"/>
                      <a:pt x="462" y="170"/>
                    </a:cubicBezTo>
                    <a:cubicBezTo>
                      <a:pt x="469" y="161"/>
                      <a:pt x="471" y="150"/>
                      <a:pt x="479" y="142"/>
                    </a:cubicBezTo>
                    <a:cubicBezTo>
                      <a:pt x="474" y="141"/>
                      <a:pt x="472" y="146"/>
                      <a:pt x="469" y="149"/>
                    </a:cubicBezTo>
                    <a:close/>
                    <a:moveTo>
                      <a:pt x="127" y="339"/>
                    </a:moveTo>
                    <a:cubicBezTo>
                      <a:pt x="110" y="358"/>
                      <a:pt x="97" y="381"/>
                      <a:pt x="79" y="400"/>
                    </a:cubicBezTo>
                    <a:cubicBezTo>
                      <a:pt x="79" y="401"/>
                      <a:pt x="78" y="404"/>
                      <a:pt x="78" y="406"/>
                    </a:cubicBezTo>
                    <a:cubicBezTo>
                      <a:pt x="80" y="406"/>
                      <a:pt x="83" y="405"/>
                      <a:pt x="85" y="405"/>
                    </a:cubicBezTo>
                    <a:cubicBezTo>
                      <a:pt x="86" y="402"/>
                      <a:pt x="87" y="397"/>
                      <a:pt x="87" y="395"/>
                    </a:cubicBezTo>
                    <a:cubicBezTo>
                      <a:pt x="89" y="394"/>
                      <a:pt x="94" y="394"/>
                      <a:pt x="96" y="393"/>
                    </a:cubicBezTo>
                    <a:cubicBezTo>
                      <a:pt x="142" y="343"/>
                      <a:pt x="184" y="290"/>
                      <a:pt x="224" y="236"/>
                    </a:cubicBezTo>
                    <a:cubicBezTo>
                      <a:pt x="235" y="218"/>
                      <a:pt x="253" y="204"/>
                      <a:pt x="259" y="183"/>
                    </a:cubicBezTo>
                    <a:cubicBezTo>
                      <a:pt x="265" y="182"/>
                      <a:pt x="266" y="177"/>
                      <a:pt x="267" y="171"/>
                    </a:cubicBezTo>
                    <a:cubicBezTo>
                      <a:pt x="270" y="169"/>
                      <a:pt x="274" y="167"/>
                      <a:pt x="277" y="164"/>
                    </a:cubicBezTo>
                    <a:cubicBezTo>
                      <a:pt x="277" y="162"/>
                      <a:pt x="277" y="159"/>
                      <a:pt x="278" y="157"/>
                    </a:cubicBezTo>
                    <a:cubicBezTo>
                      <a:pt x="222" y="213"/>
                      <a:pt x="176" y="277"/>
                      <a:pt x="127" y="339"/>
                    </a:cubicBezTo>
                    <a:close/>
                    <a:moveTo>
                      <a:pt x="323" y="334"/>
                    </a:moveTo>
                    <a:cubicBezTo>
                      <a:pt x="323" y="336"/>
                      <a:pt x="323" y="339"/>
                      <a:pt x="323" y="341"/>
                    </a:cubicBezTo>
                    <a:cubicBezTo>
                      <a:pt x="306" y="348"/>
                      <a:pt x="298" y="366"/>
                      <a:pt x="283" y="375"/>
                    </a:cubicBezTo>
                    <a:cubicBezTo>
                      <a:pt x="260" y="400"/>
                      <a:pt x="239" y="426"/>
                      <a:pt x="215" y="450"/>
                    </a:cubicBezTo>
                    <a:cubicBezTo>
                      <a:pt x="214" y="452"/>
                      <a:pt x="214" y="456"/>
                      <a:pt x="213" y="459"/>
                    </a:cubicBezTo>
                    <a:cubicBezTo>
                      <a:pt x="212" y="458"/>
                      <a:pt x="208" y="458"/>
                      <a:pt x="206" y="458"/>
                    </a:cubicBezTo>
                    <a:cubicBezTo>
                      <a:pt x="206" y="460"/>
                      <a:pt x="206" y="465"/>
                      <a:pt x="206" y="467"/>
                    </a:cubicBezTo>
                    <a:cubicBezTo>
                      <a:pt x="254" y="428"/>
                      <a:pt x="294" y="382"/>
                      <a:pt x="332" y="334"/>
                    </a:cubicBezTo>
                    <a:cubicBezTo>
                      <a:pt x="330" y="334"/>
                      <a:pt x="325" y="334"/>
                      <a:pt x="323" y="33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7" name="Google Shape;757;p53"/>
              <p:cNvSpPr/>
              <p:nvPr/>
            </p:nvSpPr>
            <p:spPr>
              <a:xfrm>
                <a:off x="2806" y="2798"/>
                <a:ext cx="581" cy="594"/>
              </a:xfrm>
              <a:custGeom>
                <a:avLst/>
                <a:gdLst/>
                <a:ahLst/>
                <a:cxnLst/>
                <a:rect l="l" t="t" r="r" b="b"/>
                <a:pathLst>
                  <a:path w="948" h="966" extrusionOk="0">
                    <a:moveTo>
                      <a:pt x="791" y="0"/>
                    </a:moveTo>
                    <a:cubicBezTo>
                      <a:pt x="819" y="0"/>
                      <a:pt x="819" y="0"/>
                      <a:pt x="819" y="0"/>
                    </a:cubicBezTo>
                    <a:cubicBezTo>
                      <a:pt x="781" y="37"/>
                      <a:pt x="743" y="76"/>
                      <a:pt x="708" y="116"/>
                    </a:cubicBezTo>
                    <a:cubicBezTo>
                      <a:pt x="667" y="157"/>
                      <a:pt x="631" y="202"/>
                      <a:pt x="593" y="244"/>
                    </a:cubicBezTo>
                    <a:cubicBezTo>
                      <a:pt x="546" y="300"/>
                      <a:pt x="497" y="352"/>
                      <a:pt x="451" y="408"/>
                    </a:cubicBezTo>
                    <a:cubicBezTo>
                      <a:pt x="448" y="412"/>
                      <a:pt x="445" y="415"/>
                      <a:pt x="442" y="419"/>
                    </a:cubicBezTo>
                    <a:cubicBezTo>
                      <a:pt x="442" y="421"/>
                      <a:pt x="442" y="426"/>
                      <a:pt x="442" y="428"/>
                    </a:cubicBezTo>
                    <a:cubicBezTo>
                      <a:pt x="444" y="425"/>
                      <a:pt x="445" y="422"/>
                      <a:pt x="447" y="419"/>
                    </a:cubicBezTo>
                    <a:cubicBezTo>
                      <a:pt x="496" y="379"/>
                      <a:pt x="538" y="332"/>
                      <a:pt x="582" y="286"/>
                    </a:cubicBezTo>
                    <a:cubicBezTo>
                      <a:pt x="610" y="258"/>
                      <a:pt x="638" y="229"/>
                      <a:pt x="666" y="201"/>
                    </a:cubicBezTo>
                    <a:cubicBezTo>
                      <a:pt x="703" y="160"/>
                      <a:pt x="744" y="122"/>
                      <a:pt x="781" y="80"/>
                    </a:cubicBezTo>
                    <a:cubicBezTo>
                      <a:pt x="808" y="54"/>
                      <a:pt x="832" y="26"/>
                      <a:pt x="860" y="0"/>
                    </a:cubicBezTo>
                    <a:cubicBezTo>
                      <a:pt x="889" y="0"/>
                      <a:pt x="889" y="0"/>
                      <a:pt x="889" y="0"/>
                    </a:cubicBezTo>
                    <a:cubicBezTo>
                      <a:pt x="878" y="8"/>
                      <a:pt x="869" y="19"/>
                      <a:pt x="860" y="30"/>
                    </a:cubicBezTo>
                    <a:cubicBezTo>
                      <a:pt x="863" y="30"/>
                      <a:pt x="868" y="30"/>
                      <a:pt x="870" y="31"/>
                    </a:cubicBezTo>
                    <a:cubicBezTo>
                      <a:pt x="870" y="29"/>
                      <a:pt x="870" y="24"/>
                      <a:pt x="870" y="22"/>
                    </a:cubicBezTo>
                    <a:cubicBezTo>
                      <a:pt x="872" y="22"/>
                      <a:pt x="877" y="21"/>
                      <a:pt x="879" y="21"/>
                    </a:cubicBezTo>
                    <a:cubicBezTo>
                      <a:pt x="884" y="14"/>
                      <a:pt x="890" y="6"/>
                      <a:pt x="896" y="0"/>
                    </a:cubicBezTo>
                    <a:cubicBezTo>
                      <a:pt x="948" y="0"/>
                      <a:pt x="948" y="0"/>
                      <a:pt x="948" y="0"/>
                    </a:cubicBezTo>
                    <a:cubicBezTo>
                      <a:pt x="921" y="21"/>
                      <a:pt x="900" y="48"/>
                      <a:pt x="874" y="70"/>
                    </a:cubicBezTo>
                    <a:cubicBezTo>
                      <a:pt x="578" y="365"/>
                      <a:pt x="314" y="691"/>
                      <a:pt x="0" y="966"/>
                    </a:cubicBezTo>
                    <a:cubicBezTo>
                      <a:pt x="0" y="933"/>
                      <a:pt x="0" y="933"/>
                      <a:pt x="0" y="933"/>
                    </a:cubicBezTo>
                    <a:cubicBezTo>
                      <a:pt x="32" y="894"/>
                      <a:pt x="66" y="857"/>
                      <a:pt x="102" y="822"/>
                    </a:cubicBezTo>
                    <a:cubicBezTo>
                      <a:pt x="135" y="783"/>
                      <a:pt x="173" y="749"/>
                      <a:pt x="208" y="712"/>
                    </a:cubicBezTo>
                    <a:cubicBezTo>
                      <a:pt x="231" y="692"/>
                      <a:pt x="253" y="671"/>
                      <a:pt x="273" y="649"/>
                    </a:cubicBezTo>
                    <a:cubicBezTo>
                      <a:pt x="333" y="590"/>
                      <a:pt x="393" y="531"/>
                      <a:pt x="450" y="470"/>
                    </a:cubicBezTo>
                    <a:cubicBezTo>
                      <a:pt x="474" y="442"/>
                      <a:pt x="500" y="416"/>
                      <a:pt x="524" y="388"/>
                    </a:cubicBezTo>
                    <a:cubicBezTo>
                      <a:pt x="542" y="372"/>
                      <a:pt x="556" y="352"/>
                      <a:pt x="573" y="336"/>
                    </a:cubicBezTo>
                    <a:cubicBezTo>
                      <a:pt x="574" y="334"/>
                      <a:pt x="574" y="330"/>
                      <a:pt x="574" y="328"/>
                    </a:cubicBezTo>
                    <a:cubicBezTo>
                      <a:pt x="582" y="322"/>
                      <a:pt x="589" y="316"/>
                      <a:pt x="595" y="308"/>
                    </a:cubicBezTo>
                    <a:cubicBezTo>
                      <a:pt x="582" y="317"/>
                      <a:pt x="572" y="330"/>
                      <a:pt x="559" y="339"/>
                    </a:cubicBezTo>
                    <a:cubicBezTo>
                      <a:pt x="545" y="351"/>
                      <a:pt x="531" y="364"/>
                      <a:pt x="519" y="379"/>
                    </a:cubicBezTo>
                    <a:cubicBezTo>
                      <a:pt x="503" y="394"/>
                      <a:pt x="489" y="411"/>
                      <a:pt x="473" y="425"/>
                    </a:cubicBezTo>
                    <a:cubicBezTo>
                      <a:pt x="438" y="457"/>
                      <a:pt x="407" y="492"/>
                      <a:pt x="372" y="524"/>
                    </a:cubicBezTo>
                    <a:cubicBezTo>
                      <a:pt x="349" y="546"/>
                      <a:pt x="327" y="570"/>
                      <a:pt x="302" y="590"/>
                    </a:cubicBezTo>
                    <a:cubicBezTo>
                      <a:pt x="253" y="637"/>
                      <a:pt x="202" y="682"/>
                      <a:pt x="152" y="727"/>
                    </a:cubicBezTo>
                    <a:cubicBezTo>
                      <a:pt x="109" y="762"/>
                      <a:pt x="73" y="804"/>
                      <a:pt x="36" y="844"/>
                    </a:cubicBezTo>
                    <a:cubicBezTo>
                      <a:pt x="24" y="857"/>
                      <a:pt x="11" y="869"/>
                      <a:pt x="0" y="883"/>
                    </a:cubicBezTo>
                    <a:cubicBezTo>
                      <a:pt x="0" y="830"/>
                      <a:pt x="0" y="830"/>
                      <a:pt x="0" y="830"/>
                    </a:cubicBezTo>
                    <a:cubicBezTo>
                      <a:pt x="42" y="791"/>
                      <a:pt x="90" y="760"/>
                      <a:pt x="127" y="716"/>
                    </a:cubicBezTo>
                    <a:cubicBezTo>
                      <a:pt x="156" y="687"/>
                      <a:pt x="185" y="659"/>
                      <a:pt x="212" y="628"/>
                    </a:cubicBezTo>
                    <a:cubicBezTo>
                      <a:pt x="295" y="546"/>
                      <a:pt x="375" y="463"/>
                      <a:pt x="452" y="376"/>
                    </a:cubicBezTo>
                    <a:cubicBezTo>
                      <a:pt x="545" y="268"/>
                      <a:pt x="637" y="159"/>
                      <a:pt x="736" y="56"/>
                    </a:cubicBezTo>
                    <a:cubicBezTo>
                      <a:pt x="753" y="36"/>
                      <a:pt x="772" y="18"/>
                      <a:pt x="791"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8" name="Google Shape;758;p53"/>
              <p:cNvSpPr/>
              <p:nvPr/>
            </p:nvSpPr>
            <p:spPr>
              <a:xfrm>
                <a:off x="2806" y="2798"/>
                <a:ext cx="618" cy="648"/>
              </a:xfrm>
              <a:custGeom>
                <a:avLst/>
                <a:gdLst/>
                <a:ahLst/>
                <a:cxnLst/>
                <a:rect l="l" t="t" r="r" b="b"/>
                <a:pathLst>
                  <a:path w="1009" h="1058" extrusionOk="0">
                    <a:moveTo>
                      <a:pt x="986" y="0"/>
                    </a:moveTo>
                    <a:cubicBezTo>
                      <a:pt x="1009" y="0"/>
                      <a:pt x="1009" y="0"/>
                      <a:pt x="1009" y="0"/>
                    </a:cubicBezTo>
                    <a:cubicBezTo>
                      <a:pt x="942" y="59"/>
                      <a:pt x="880" y="123"/>
                      <a:pt x="817" y="186"/>
                    </a:cubicBezTo>
                    <a:cubicBezTo>
                      <a:pt x="701" y="302"/>
                      <a:pt x="590" y="425"/>
                      <a:pt x="478" y="546"/>
                    </a:cubicBezTo>
                    <a:cubicBezTo>
                      <a:pt x="382" y="651"/>
                      <a:pt x="277" y="748"/>
                      <a:pt x="180" y="851"/>
                    </a:cubicBezTo>
                    <a:cubicBezTo>
                      <a:pt x="117" y="918"/>
                      <a:pt x="55" y="985"/>
                      <a:pt x="0" y="1058"/>
                    </a:cubicBezTo>
                    <a:cubicBezTo>
                      <a:pt x="0" y="1027"/>
                      <a:pt x="0" y="1027"/>
                      <a:pt x="0" y="1027"/>
                    </a:cubicBezTo>
                    <a:cubicBezTo>
                      <a:pt x="8" y="1011"/>
                      <a:pt x="22" y="999"/>
                      <a:pt x="33" y="985"/>
                    </a:cubicBezTo>
                    <a:cubicBezTo>
                      <a:pt x="141" y="857"/>
                      <a:pt x="262" y="742"/>
                      <a:pt x="379" y="623"/>
                    </a:cubicBezTo>
                    <a:cubicBezTo>
                      <a:pt x="401" y="598"/>
                      <a:pt x="425" y="575"/>
                      <a:pt x="447" y="551"/>
                    </a:cubicBezTo>
                    <a:cubicBezTo>
                      <a:pt x="493" y="501"/>
                      <a:pt x="538" y="450"/>
                      <a:pt x="584" y="400"/>
                    </a:cubicBezTo>
                    <a:cubicBezTo>
                      <a:pt x="630" y="354"/>
                      <a:pt x="673" y="305"/>
                      <a:pt x="720" y="260"/>
                    </a:cubicBezTo>
                    <a:cubicBezTo>
                      <a:pt x="806" y="171"/>
                      <a:pt x="895" y="85"/>
                      <a:pt x="98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59" name="Google Shape;759;p53"/>
              <p:cNvSpPr/>
              <p:nvPr/>
            </p:nvSpPr>
            <p:spPr>
              <a:xfrm>
                <a:off x="2806" y="2798"/>
                <a:ext cx="652" cy="686"/>
              </a:xfrm>
              <a:custGeom>
                <a:avLst/>
                <a:gdLst/>
                <a:ahLst/>
                <a:cxnLst/>
                <a:rect l="l" t="t" r="r" b="b"/>
                <a:pathLst>
                  <a:path w="1064" h="1120" extrusionOk="0">
                    <a:moveTo>
                      <a:pt x="1036" y="0"/>
                    </a:moveTo>
                    <a:cubicBezTo>
                      <a:pt x="1064" y="0"/>
                      <a:pt x="1064" y="0"/>
                      <a:pt x="1064" y="0"/>
                    </a:cubicBezTo>
                    <a:cubicBezTo>
                      <a:pt x="1002" y="53"/>
                      <a:pt x="945" y="113"/>
                      <a:pt x="884" y="168"/>
                    </a:cubicBezTo>
                    <a:cubicBezTo>
                      <a:pt x="851" y="203"/>
                      <a:pt x="814" y="234"/>
                      <a:pt x="782" y="270"/>
                    </a:cubicBezTo>
                    <a:cubicBezTo>
                      <a:pt x="642" y="412"/>
                      <a:pt x="509" y="560"/>
                      <a:pt x="383" y="715"/>
                    </a:cubicBezTo>
                    <a:cubicBezTo>
                      <a:pt x="361" y="739"/>
                      <a:pt x="342" y="764"/>
                      <a:pt x="321" y="789"/>
                    </a:cubicBezTo>
                    <a:cubicBezTo>
                      <a:pt x="282" y="833"/>
                      <a:pt x="247" y="880"/>
                      <a:pt x="207" y="923"/>
                    </a:cubicBezTo>
                    <a:cubicBezTo>
                      <a:pt x="146" y="992"/>
                      <a:pt x="84" y="1059"/>
                      <a:pt x="15" y="1120"/>
                    </a:cubicBezTo>
                    <a:cubicBezTo>
                      <a:pt x="0" y="1120"/>
                      <a:pt x="0" y="1120"/>
                      <a:pt x="0" y="1120"/>
                    </a:cubicBezTo>
                    <a:cubicBezTo>
                      <a:pt x="0" y="1110"/>
                      <a:pt x="0" y="1110"/>
                      <a:pt x="0" y="1110"/>
                    </a:cubicBezTo>
                    <a:cubicBezTo>
                      <a:pt x="9" y="1097"/>
                      <a:pt x="23" y="1086"/>
                      <a:pt x="35" y="1075"/>
                    </a:cubicBezTo>
                    <a:cubicBezTo>
                      <a:pt x="208" y="908"/>
                      <a:pt x="351" y="713"/>
                      <a:pt x="510" y="534"/>
                    </a:cubicBezTo>
                    <a:cubicBezTo>
                      <a:pt x="677" y="348"/>
                      <a:pt x="852" y="169"/>
                      <a:pt x="1036"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0" name="Google Shape;760;p53"/>
              <p:cNvSpPr/>
              <p:nvPr/>
            </p:nvSpPr>
            <p:spPr>
              <a:xfrm>
                <a:off x="2877" y="2798"/>
                <a:ext cx="643" cy="686"/>
              </a:xfrm>
              <a:custGeom>
                <a:avLst/>
                <a:gdLst/>
                <a:ahLst/>
                <a:cxnLst/>
                <a:rect l="l" t="t" r="r" b="b"/>
                <a:pathLst>
                  <a:path w="1049" h="1120" extrusionOk="0">
                    <a:moveTo>
                      <a:pt x="1020" y="0"/>
                    </a:moveTo>
                    <a:cubicBezTo>
                      <a:pt x="1049" y="0"/>
                      <a:pt x="1049" y="0"/>
                      <a:pt x="1049" y="0"/>
                    </a:cubicBezTo>
                    <a:cubicBezTo>
                      <a:pt x="991" y="46"/>
                      <a:pt x="937" y="97"/>
                      <a:pt x="881" y="145"/>
                    </a:cubicBezTo>
                    <a:cubicBezTo>
                      <a:pt x="847" y="176"/>
                      <a:pt x="811" y="205"/>
                      <a:pt x="778" y="238"/>
                    </a:cubicBezTo>
                    <a:cubicBezTo>
                      <a:pt x="750" y="260"/>
                      <a:pt x="726" y="287"/>
                      <a:pt x="698" y="310"/>
                    </a:cubicBezTo>
                    <a:cubicBezTo>
                      <a:pt x="473" y="523"/>
                      <a:pt x="254" y="748"/>
                      <a:pt x="88" y="1012"/>
                    </a:cubicBezTo>
                    <a:cubicBezTo>
                      <a:pt x="64" y="1047"/>
                      <a:pt x="46" y="1085"/>
                      <a:pt x="23" y="1120"/>
                    </a:cubicBezTo>
                    <a:cubicBezTo>
                      <a:pt x="0" y="1120"/>
                      <a:pt x="0" y="1120"/>
                      <a:pt x="0" y="1120"/>
                    </a:cubicBezTo>
                    <a:cubicBezTo>
                      <a:pt x="103" y="931"/>
                      <a:pt x="236" y="760"/>
                      <a:pt x="381" y="602"/>
                    </a:cubicBezTo>
                    <a:cubicBezTo>
                      <a:pt x="464" y="509"/>
                      <a:pt x="552" y="423"/>
                      <a:pt x="642" y="338"/>
                    </a:cubicBezTo>
                    <a:cubicBezTo>
                      <a:pt x="764" y="221"/>
                      <a:pt x="892" y="109"/>
                      <a:pt x="1020" y="0"/>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1" name="Google Shape;761;p53"/>
              <p:cNvSpPr/>
              <p:nvPr/>
            </p:nvSpPr>
            <p:spPr>
              <a:xfrm>
                <a:off x="2905" y="2798"/>
                <a:ext cx="636" cy="686"/>
              </a:xfrm>
              <a:custGeom>
                <a:avLst/>
                <a:gdLst/>
                <a:ahLst/>
                <a:cxnLst/>
                <a:rect l="l" t="t" r="r" b="b"/>
                <a:pathLst>
                  <a:path w="1039" h="1120" extrusionOk="0">
                    <a:moveTo>
                      <a:pt x="1019" y="0"/>
                    </a:moveTo>
                    <a:cubicBezTo>
                      <a:pt x="1039" y="0"/>
                      <a:pt x="1039" y="0"/>
                      <a:pt x="1039" y="0"/>
                    </a:cubicBezTo>
                    <a:cubicBezTo>
                      <a:pt x="1039" y="8"/>
                      <a:pt x="1039" y="8"/>
                      <a:pt x="1039" y="8"/>
                    </a:cubicBezTo>
                    <a:cubicBezTo>
                      <a:pt x="1003" y="44"/>
                      <a:pt x="965" y="78"/>
                      <a:pt x="930" y="115"/>
                    </a:cubicBezTo>
                    <a:cubicBezTo>
                      <a:pt x="852" y="189"/>
                      <a:pt x="777" y="266"/>
                      <a:pt x="701" y="342"/>
                    </a:cubicBezTo>
                    <a:cubicBezTo>
                      <a:pt x="606" y="438"/>
                      <a:pt x="514" y="536"/>
                      <a:pt x="425" y="638"/>
                    </a:cubicBezTo>
                    <a:cubicBezTo>
                      <a:pt x="299" y="786"/>
                      <a:pt x="183" y="942"/>
                      <a:pt x="54" y="1087"/>
                    </a:cubicBezTo>
                    <a:cubicBezTo>
                      <a:pt x="46" y="1098"/>
                      <a:pt x="32" y="1105"/>
                      <a:pt x="32" y="1120"/>
                    </a:cubicBezTo>
                    <a:cubicBezTo>
                      <a:pt x="50" y="1116"/>
                      <a:pt x="60" y="1098"/>
                      <a:pt x="71" y="1085"/>
                    </a:cubicBezTo>
                    <a:cubicBezTo>
                      <a:pt x="126" y="1020"/>
                      <a:pt x="181" y="957"/>
                      <a:pt x="237" y="894"/>
                    </a:cubicBezTo>
                    <a:cubicBezTo>
                      <a:pt x="282" y="840"/>
                      <a:pt x="331" y="791"/>
                      <a:pt x="378" y="739"/>
                    </a:cubicBezTo>
                    <a:cubicBezTo>
                      <a:pt x="563" y="542"/>
                      <a:pt x="756" y="351"/>
                      <a:pt x="958" y="171"/>
                    </a:cubicBezTo>
                    <a:cubicBezTo>
                      <a:pt x="985" y="146"/>
                      <a:pt x="1014" y="122"/>
                      <a:pt x="1039" y="95"/>
                    </a:cubicBezTo>
                    <a:cubicBezTo>
                      <a:pt x="1039" y="124"/>
                      <a:pt x="1039" y="124"/>
                      <a:pt x="1039" y="124"/>
                    </a:cubicBezTo>
                    <a:cubicBezTo>
                      <a:pt x="969" y="191"/>
                      <a:pt x="897" y="257"/>
                      <a:pt x="829" y="326"/>
                    </a:cubicBezTo>
                    <a:cubicBezTo>
                      <a:pt x="736" y="419"/>
                      <a:pt x="651" y="519"/>
                      <a:pt x="566" y="619"/>
                    </a:cubicBezTo>
                    <a:cubicBezTo>
                      <a:pt x="468" y="736"/>
                      <a:pt x="368" y="852"/>
                      <a:pt x="259" y="960"/>
                    </a:cubicBezTo>
                    <a:cubicBezTo>
                      <a:pt x="222" y="998"/>
                      <a:pt x="182" y="1033"/>
                      <a:pt x="141" y="1066"/>
                    </a:cubicBezTo>
                    <a:cubicBezTo>
                      <a:pt x="123" y="1081"/>
                      <a:pt x="114" y="1102"/>
                      <a:pt x="100" y="1120"/>
                    </a:cubicBezTo>
                    <a:cubicBezTo>
                      <a:pt x="0" y="1120"/>
                      <a:pt x="0" y="1120"/>
                      <a:pt x="0" y="1120"/>
                    </a:cubicBezTo>
                    <a:cubicBezTo>
                      <a:pt x="32" y="1081"/>
                      <a:pt x="68" y="1044"/>
                      <a:pt x="99" y="1004"/>
                    </a:cubicBezTo>
                    <a:cubicBezTo>
                      <a:pt x="221" y="859"/>
                      <a:pt x="332" y="705"/>
                      <a:pt x="462" y="567"/>
                    </a:cubicBezTo>
                    <a:cubicBezTo>
                      <a:pt x="540" y="482"/>
                      <a:pt x="619" y="399"/>
                      <a:pt x="699" y="316"/>
                    </a:cubicBezTo>
                    <a:cubicBezTo>
                      <a:pt x="719" y="296"/>
                      <a:pt x="739" y="276"/>
                      <a:pt x="758" y="255"/>
                    </a:cubicBezTo>
                    <a:cubicBezTo>
                      <a:pt x="802" y="213"/>
                      <a:pt x="844" y="168"/>
                      <a:pt x="888" y="125"/>
                    </a:cubicBezTo>
                    <a:cubicBezTo>
                      <a:pt x="916" y="101"/>
                      <a:pt x="940" y="73"/>
                      <a:pt x="968" y="49"/>
                    </a:cubicBezTo>
                    <a:cubicBezTo>
                      <a:pt x="985" y="33"/>
                      <a:pt x="999" y="13"/>
                      <a:pt x="1019" y="0"/>
                    </a:cubicBezTo>
                    <a:close/>
                    <a:moveTo>
                      <a:pt x="475" y="676"/>
                    </a:moveTo>
                    <a:cubicBezTo>
                      <a:pt x="454" y="698"/>
                      <a:pt x="431" y="718"/>
                      <a:pt x="412" y="741"/>
                    </a:cubicBezTo>
                    <a:cubicBezTo>
                      <a:pt x="343" y="811"/>
                      <a:pt x="278" y="885"/>
                      <a:pt x="215" y="960"/>
                    </a:cubicBezTo>
                    <a:cubicBezTo>
                      <a:pt x="209" y="968"/>
                      <a:pt x="202" y="976"/>
                      <a:pt x="203" y="987"/>
                    </a:cubicBezTo>
                    <a:cubicBezTo>
                      <a:pt x="226" y="972"/>
                      <a:pt x="243" y="951"/>
                      <a:pt x="262" y="931"/>
                    </a:cubicBezTo>
                    <a:cubicBezTo>
                      <a:pt x="292" y="902"/>
                      <a:pt x="318" y="869"/>
                      <a:pt x="347" y="840"/>
                    </a:cubicBezTo>
                    <a:cubicBezTo>
                      <a:pt x="395" y="785"/>
                      <a:pt x="445" y="732"/>
                      <a:pt x="490" y="675"/>
                    </a:cubicBezTo>
                    <a:cubicBezTo>
                      <a:pt x="496" y="665"/>
                      <a:pt x="507" y="659"/>
                      <a:pt x="510" y="648"/>
                    </a:cubicBezTo>
                    <a:cubicBezTo>
                      <a:pt x="513" y="645"/>
                      <a:pt x="516" y="643"/>
                      <a:pt x="518" y="640"/>
                    </a:cubicBezTo>
                    <a:cubicBezTo>
                      <a:pt x="502" y="650"/>
                      <a:pt x="488" y="662"/>
                      <a:pt x="475" y="67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2" name="Google Shape;762;p53"/>
              <p:cNvSpPr/>
              <p:nvPr/>
            </p:nvSpPr>
            <p:spPr>
              <a:xfrm>
                <a:off x="2996" y="2903"/>
                <a:ext cx="545" cy="581"/>
              </a:xfrm>
              <a:custGeom>
                <a:avLst/>
                <a:gdLst/>
                <a:ahLst/>
                <a:cxnLst/>
                <a:rect l="l" t="t" r="r" b="b"/>
                <a:pathLst>
                  <a:path w="890" h="949" extrusionOk="0">
                    <a:moveTo>
                      <a:pt x="823" y="66"/>
                    </a:moveTo>
                    <a:cubicBezTo>
                      <a:pt x="845" y="44"/>
                      <a:pt x="869" y="23"/>
                      <a:pt x="890" y="0"/>
                    </a:cubicBezTo>
                    <a:cubicBezTo>
                      <a:pt x="890" y="24"/>
                      <a:pt x="890" y="24"/>
                      <a:pt x="890" y="24"/>
                    </a:cubicBezTo>
                    <a:cubicBezTo>
                      <a:pt x="833" y="77"/>
                      <a:pt x="780" y="133"/>
                      <a:pt x="724" y="187"/>
                    </a:cubicBezTo>
                    <a:cubicBezTo>
                      <a:pt x="688" y="224"/>
                      <a:pt x="653" y="262"/>
                      <a:pt x="616" y="299"/>
                    </a:cubicBezTo>
                    <a:cubicBezTo>
                      <a:pt x="594" y="323"/>
                      <a:pt x="572" y="348"/>
                      <a:pt x="555" y="375"/>
                    </a:cubicBezTo>
                    <a:cubicBezTo>
                      <a:pt x="597" y="343"/>
                      <a:pt x="630" y="300"/>
                      <a:pt x="669" y="265"/>
                    </a:cubicBezTo>
                    <a:cubicBezTo>
                      <a:pt x="704" y="227"/>
                      <a:pt x="741" y="192"/>
                      <a:pt x="778" y="156"/>
                    </a:cubicBezTo>
                    <a:cubicBezTo>
                      <a:pt x="816" y="119"/>
                      <a:pt x="852" y="79"/>
                      <a:pt x="890" y="41"/>
                    </a:cubicBezTo>
                    <a:cubicBezTo>
                      <a:pt x="890" y="73"/>
                      <a:pt x="890" y="73"/>
                      <a:pt x="890" y="73"/>
                    </a:cubicBezTo>
                    <a:cubicBezTo>
                      <a:pt x="865" y="100"/>
                      <a:pt x="838" y="125"/>
                      <a:pt x="811" y="150"/>
                    </a:cubicBezTo>
                    <a:cubicBezTo>
                      <a:pt x="778" y="185"/>
                      <a:pt x="743" y="218"/>
                      <a:pt x="711" y="254"/>
                    </a:cubicBezTo>
                    <a:cubicBezTo>
                      <a:pt x="706" y="260"/>
                      <a:pt x="700" y="265"/>
                      <a:pt x="695" y="270"/>
                    </a:cubicBezTo>
                    <a:cubicBezTo>
                      <a:pt x="685" y="281"/>
                      <a:pt x="675" y="292"/>
                      <a:pt x="666" y="304"/>
                    </a:cubicBezTo>
                    <a:cubicBezTo>
                      <a:pt x="681" y="289"/>
                      <a:pt x="699" y="276"/>
                      <a:pt x="716" y="262"/>
                    </a:cubicBezTo>
                    <a:cubicBezTo>
                      <a:pt x="774" y="210"/>
                      <a:pt x="832" y="156"/>
                      <a:pt x="890" y="104"/>
                    </a:cubicBezTo>
                    <a:cubicBezTo>
                      <a:pt x="890" y="196"/>
                      <a:pt x="890" y="196"/>
                      <a:pt x="890" y="196"/>
                    </a:cubicBezTo>
                    <a:cubicBezTo>
                      <a:pt x="856" y="226"/>
                      <a:pt x="824" y="259"/>
                      <a:pt x="792" y="291"/>
                    </a:cubicBezTo>
                    <a:cubicBezTo>
                      <a:pt x="751" y="329"/>
                      <a:pt x="714" y="370"/>
                      <a:pt x="673" y="408"/>
                    </a:cubicBezTo>
                    <a:cubicBezTo>
                      <a:pt x="553" y="542"/>
                      <a:pt x="433" y="677"/>
                      <a:pt x="306" y="805"/>
                    </a:cubicBezTo>
                    <a:cubicBezTo>
                      <a:pt x="274" y="843"/>
                      <a:pt x="237" y="874"/>
                      <a:pt x="202" y="909"/>
                    </a:cubicBezTo>
                    <a:cubicBezTo>
                      <a:pt x="188" y="922"/>
                      <a:pt x="175" y="937"/>
                      <a:pt x="159" y="949"/>
                    </a:cubicBezTo>
                    <a:cubicBezTo>
                      <a:pt x="94" y="949"/>
                      <a:pt x="94" y="949"/>
                      <a:pt x="94" y="949"/>
                    </a:cubicBezTo>
                    <a:cubicBezTo>
                      <a:pt x="123" y="928"/>
                      <a:pt x="143" y="899"/>
                      <a:pt x="170" y="876"/>
                    </a:cubicBezTo>
                    <a:cubicBezTo>
                      <a:pt x="188" y="861"/>
                      <a:pt x="202" y="842"/>
                      <a:pt x="217" y="824"/>
                    </a:cubicBezTo>
                    <a:cubicBezTo>
                      <a:pt x="321" y="707"/>
                      <a:pt x="426" y="590"/>
                      <a:pt x="537" y="480"/>
                    </a:cubicBezTo>
                    <a:cubicBezTo>
                      <a:pt x="554" y="460"/>
                      <a:pt x="574" y="442"/>
                      <a:pt x="593" y="424"/>
                    </a:cubicBezTo>
                    <a:cubicBezTo>
                      <a:pt x="615" y="402"/>
                      <a:pt x="637" y="380"/>
                      <a:pt x="660" y="359"/>
                    </a:cubicBezTo>
                    <a:cubicBezTo>
                      <a:pt x="679" y="342"/>
                      <a:pt x="695" y="322"/>
                      <a:pt x="715" y="306"/>
                    </a:cubicBezTo>
                    <a:cubicBezTo>
                      <a:pt x="765" y="258"/>
                      <a:pt x="814" y="210"/>
                      <a:pt x="866" y="165"/>
                    </a:cubicBezTo>
                    <a:cubicBezTo>
                      <a:pt x="872" y="155"/>
                      <a:pt x="879" y="146"/>
                      <a:pt x="886" y="138"/>
                    </a:cubicBezTo>
                    <a:cubicBezTo>
                      <a:pt x="876" y="149"/>
                      <a:pt x="862" y="153"/>
                      <a:pt x="853" y="163"/>
                    </a:cubicBezTo>
                    <a:cubicBezTo>
                      <a:pt x="712" y="287"/>
                      <a:pt x="575" y="414"/>
                      <a:pt x="445" y="548"/>
                    </a:cubicBezTo>
                    <a:cubicBezTo>
                      <a:pt x="420" y="576"/>
                      <a:pt x="392" y="602"/>
                      <a:pt x="367" y="631"/>
                    </a:cubicBezTo>
                    <a:cubicBezTo>
                      <a:pt x="296" y="705"/>
                      <a:pt x="229" y="783"/>
                      <a:pt x="158" y="857"/>
                    </a:cubicBezTo>
                    <a:cubicBezTo>
                      <a:pt x="130" y="889"/>
                      <a:pt x="101" y="920"/>
                      <a:pt x="71" y="949"/>
                    </a:cubicBezTo>
                    <a:cubicBezTo>
                      <a:pt x="0" y="949"/>
                      <a:pt x="0" y="949"/>
                      <a:pt x="0" y="949"/>
                    </a:cubicBezTo>
                    <a:cubicBezTo>
                      <a:pt x="49" y="888"/>
                      <a:pt x="100" y="829"/>
                      <a:pt x="153" y="772"/>
                    </a:cubicBezTo>
                    <a:cubicBezTo>
                      <a:pt x="177" y="744"/>
                      <a:pt x="205" y="720"/>
                      <a:pt x="229" y="693"/>
                    </a:cubicBezTo>
                    <a:cubicBezTo>
                      <a:pt x="250" y="670"/>
                      <a:pt x="272" y="650"/>
                      <a:pt x="294" y="629"/>
                    </a:cubicBezTo>
                    <a:cubicBezTo>
                      <a:pt x="319" y="602"/>
                      <a:pt x="346" y="578"/>
                      <a:pt x="373" y="552"/>
                    </a:cubicBezTo>
                    <a:cubicBezTo>
                      <a:pt x="388" y="538"/>
                      <a:pt x="404" y="524"/>
                      <a:pt x="416" y="507"/>
                    </a:cubicBezTo>
                    <a:cubicBezTo>
                      <a:pt x="477" y="430"/>
                      <a:pt x="541" y="355"/>
                      <a:pt x="607" y="282"/>
                    </a:cubicBezTo>
                    <a:cubicBezTo>
                      <a:pt x="660" y="225"/>
                      <a:pt x="716" y="173"/>
                      <a:pt x="771" y="118"/>
                    </a:cubicBezTo>
                    <a:cubicBezTo>
                      <a:pt x="786" y="99"/>
                      <a:pt x="807" y="85"/>
                      <a:pt x="823" y="66"/>
                    </a:cubicBezTo>
                    <a:close/>
                    <a:moveTo>
                      <a:pt x="215" y="736"/>
                    </a:moveTo>
                    <a:cubicBezTo>
                      <a:pt x="216" y="738"/>
                      <a:pt x="216" y="741"/>
                      <a:pt x="216" y="743"/>
                    </a:cubicBezTo>
                    <a:cubicBezTo>
                      <a:pt x="214" y="743"/>
                      <a:pt x="209" y="744"/>
                      <a:pt x="206" y="744"/>
                    </a:cubicBezTo>
                    <a:cubicBezTo>
                      <a:pt x="201" y="750"/>
                      <a:pt x="196" y="756"/>
                      <a:pt x="191" y="762"/>
                    </a:cubicBezTo>
                    <a:cubicBezTo>
                      <a:pt x="158" y="793"/>
                      <a:pt x="130" y="829"/>
                      <a:pt x="98" y="862"/>
                    </a:cubicBezTo>
                    <a:cubicBezTo>
                      <a:pt x="93" y="870"/>
                      <a:pt x="84" y="877"/>
                      <a:pt x="83" y="887"/>
                    </a:cubicBezTo>
                    <a:cubicBezTo>
                      <a:pt x="82" y="887"/>
                      <a:pt x="78" y="887"/>
                      <a:pt x="77" y="887"/>
                    </a:cubicBezTo>
                    <a:cubicBezTo>
                      <a:pt x="77" y="889"/>
                      <a:pt x="77" y="893"/>
                      <a:pt x="77" y="894"/>
                    </a:cubicBezTo>
                    <a:cubicBezTo>
                      <a:pt x="74" y="896"/>
                      <a:pt x="70" y="898"/>
                      <a:pt x="67" y="899"/>
                    </a:cubicBezTo>
                    <a:cubicBezTo>
                      <a:pt x="72" y="898"/>
                      <a:pt x="77" y="896"/>
                      <a:pt x="81" y="892"/>
                    </a:cubicBezTo>
                    <a:cubicBezTo>
                      <a:pt x="114" y="866"/>
                      <a:pt x="139" y="832"/>
                      <a:pt x="167" y="802"/>
                    </a:cubicBezTo>
                    <a:cubicBezTo>
                      <a:pt x="183" y="785"/>
                      <a:pt x="198" y="766"/>
                      <a:pt x="213" y="748"/>
                    </a:cubicBezTo>
                    <a:cubicBezTo>
                      <a:pt x="222" y="737"/>
                      <a:pt x="232" y="726"/>
                      <a:pt x="241" y="714"/>
                    </a:cubicBezTo>
                    <a:cubicBezTo>
                      <a:pt x="233" y="722"/>
                      <a:pt x="226" y="732"/>
                      <a:pt x="215" y="736"/>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3" name="Google Shape;763;p53"/>
              <p:cNvSpPr/>
              <p:nvPr/>
            </p:nvSpPr>
            <p:spPr>
              <a:xfrm>
                <a:off x="3137" y="3031"/>
                <a:ext cx="404" cy="453"/>
              </a:xfrm>
              <a:custGeom>
                <a:avLst/>
                <a:gdLst/>
                <a:ahLst/>
                <a:cxnLst/>
                <a:rect l="l" t="t" r="r" b="b"/>
                <a:pathLst>
                  <a:path w="660" h="740" extrusionOk="0">
                    <a:moveTo>
                      <a:pt x="536" y="128"/>
                    </a:moveTo>
                    <a:cubicBezTo>
                      <a:pt x="578" y="86"/>
                      <a:pt x="617" y="41"/>
                      <a:pt x="660" y="0"/>
                    </a:cubicBezTo>
                    <a:cubicBezTo>
                      <a:pt x="660" y="27"/>
                      <a:pt x="660" y="27"/>
                      <a:pt x="660" y="27"/>
                    </a:cubicBezTo>
                    <a:cubicBezTo>
                      <a:pt x="590" y="100"/>
                      <a:pt x="521" y="174"/>
                      <a:pt x="453" y="248"/>
                    </a:cubicBezTo>
                    <a:cubicBezTo>
                      <a:pt x="445" y="259"/>
                      <a:pt x="442" y="272"/>
                      <a:pt x="430" y="279"/>
                    </a:cubicBezTo>
                    <a:cubicBezTo>
                      <a:pt x="431" y="278"/>
                      <a:pt x="433" y="278"/>
                      <a:pt x="434" y="277"/>
                    </a:cubicBezTo>
                    <a:cubicBezTo>
                      <a:pt x="511" y="209"/>
                      <a:pt x="585" y="138"/>
                      <a:pt x="660" y="67"/>
                    </a:cubicBezTo>
                    <a:cubicBezTo>
                      <a:pt x="660" y="94"/>
                      <a:pt x="660" y="94"/>
                      <a:pt x="660" y="94"/>
                    </a:cubicBezTo>
                    <a:cubicBezTo>
                      <a:pt x="621" y="132"/>
                      <a:pt x="581" y="168"/>
                      <a:pt x="541" y="205"/>
                    </a:cubicBezTo>
                    <a:cubicBezTo>
                      <a:pt x="393" y="341"/>
                      <a:pt x="255" y="487"/>
                      <a:pt x="121" y="636"/>
                    </a:cubicBezTo>
                    <a:cubicBezTo>
                      <a:pt x="92" y="671"/>
                      <a:pt x="64" y="706"/>
                      <a:pt x="36" y="740"/>
                    </a:cubicBezTo>
                    <a:cubicBezTo>
                      <a:pt x="0" y="740"/>
                      <a:pt x="0" y="740"/>
                      <a:pt x="0" y="740"/>
                    </a:cubicBezTo>
                    <a:cubicBezTo>
                      <a:pt x="21" y="715"/>
                      <a:pt x="44" y="691"/>
                      <a:pt x="66" y="666"/>
                    </a:cubicBezTo>
                    <a:cubicBezTo>
                      <a:pt x="111" y="617"/>
                      <a:pt x="153" y="564"/>
                      <a:pt x="196" y="513"/>
                    </a:cubicBezTo>
                    <a:cubicBezTo>
                      <a:pt x="306" y="381"/>
                      <a:pt x="420" y="253"/>
                      <a:pt x="536" y="128"/>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4" name="Google Shape;764;p53"/>
              <p:cNvSpPr/>
              <p:nvPr/>
            </p:nvSpPr>
            <p:spPr>
              <a:xfrm>
                <a:off x="3197" y="3110"/>
                <a:ext cx="344" cy="375"/>
              </a:xfrm>
              <a:custGeom>
                <a:avLst/>
                <a:gdLst/>
                <a:ahLst/>
                <a:cxnLst/>
                <a:rect l="l" t="t" r="r" b="b"/>
                <a:pathLst>
                  <a:path w="561" h="612" extrusionOk="0">
                    <a:moveTo>
                      <a:pt x="471" y="94"/>
                    </a:moveTo>
                    <a:cubicBezTo>
                      <a:pt x="501" y="63"/>
                      <a:pt x="530" y="30"/>
                      <a:pt x="561" y="0"/>
                    </a:cubicBezTo>
                    <a:cubicBezTo>
                      <a:pt x="561" y="79"/>
                      <a:pt x="561" y="79"/>
                      <a:pt x="561" y="79"/>
                    </a:cubicBezTo>
                    <a:cubicBezTo>
                      <a:pt x="522" y="115"/>
                      <a:pt x="486" y="154"/>
                      <a:pt x="448" y="191"/>
                    </a:cubicBezTo>
                    <a:cubicBezTo>
                      <a:pt x="358" y="281"/>
                      <a:pt x="267" y="370"/>
                      <a:pt x="178" y="461"/>
                    </a:cubicBezTo>
                    <a:cubicBezTo>
                      <a:pt x="129" y="510"/>
                      <a:pt x="80" y="558"/>
                      <a:pt x="38" y="612"/>
                    </a:cubicBezTo>
                    <a:cubicBezTo>
                      <a:pt x="0" y="612"/>
                      <a:pt x="0" y="612"/>
                      <a:pt x="0" y="612"/>
                    </a:cubicBezTo>
                    <a:cubicBezTo>
                      <a:pt x="11" y="602"/>
                      <a:pt x="22" y="591"/>
                      <a:pt x="31" y="579"/>
                    </a:cubicBezTo>
                    <a:cubicBezTo>
                      <a:pt x="56" y="549"/>
                      <a:pt x="82" y="520"/>
                      <a:pt x="108" y="491"/>
                    </a:cubicBezTo>
                    <a:cubicBezTo>
                      <a:pt x="141" y="450"/>
                      <a:pt x="179" y="413"/>
                      <a:pt x="214" y="373"/>
                    </a:cubicBezTo>
                    <a:cubicBezTo>
                      <a:pt x="256" y="327"/>
                      <a:pt x="298" y="281"/>
                      <a:pt x="341" y="236"/>
                    </a:cubicBezTo>
                    <a:cubicBezTo>
                      <a:pt x="382" y="187"/>
                      <a:pt x="428" y="142"/>
                      <a:pt x="471" y="94"/>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5" name="Google Shape;765;p53"/>
              <p:cNvSpPr/>
              <p:nvPr/>
            </p:nvSpPr>
            <p:spPr>
              <a:xfrm>
                <a:off x="3234" y="3180"/>
                <a:ext cx="307" cy="304"/>
              </a:xfrm>
              <a:custGeom>
                <a:avLst/>
                <a:gdLst/>
                <a:ahLst/>
                <a:cxnLst/>
                <a:rect l="l" t="t" r="r" b="b"/>
                <a:pathLst>
                  <a:path w="501" h="497" extrusionOk="0">
                    <a:moveTo>
                      <a:pt x="347" y="143"/>
                    </a:moveTo>
                    <a:cubicBezTo>
                      <a:pt x="396" y="94"/>
                      <a:pt x="449" y="48"/>
                      <a:pt x="501" y="0"/>
                    </a:cubicBezTo>
                    <a:cubicBezTo>
                      <a:pt x="501" y="24"/>
                      <a:pt x="501" y="24"/>
                      <a:pt x="501" y="24"/>
                    </a:cubicBezTo>
                    <a:cubicBezTo>
                      <a:pt x="432" y="88"/>
                      <a:pt x="363" y="151"/>
                      <a:pt x="296" y="216"/>
                    </a:cubicBezTo>
                    <a:cubicBezTo>
                      <a:pt x="202" y="306"/>
                      <a:pt x="112" y="400"/>
                      <a:pt x="26" y="497"/>
                    </a:cubicBezTo>
                    <a:cubicBezTo>
                      <a:pt x="0" y="497"/>
                      <a:pt x="0" y="497"/>
                      <a:pt x="0" y="497"/>
                    </a:cubicBezTo>
                    <a:cubicBezTo>
                      <a:pt x="71" y="418"/>
                      <a:pt x="142" y="340"/>
                      <a:pt x="218" y="267"/>
                    </a:cubicBezTo>
                    <a:cubicBezTo>
                      <a:pt x="260" y="225"/>
                      <a:pt x="303" y="183"/>
                      <a:pt x="347" y="14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6" name="Google Shape;766;p53"/>
              <p:cNvSpPr/>
              <p:nvPr/>
            </p:nvSpPr>
            <p:spPr>
              <a:xfrm>
                <a:off x="3292" y="3209"/>
                <a:ext cx="249" cy="276"/>
              </a:xfrm>
              <a:custGeom>
                <a:avLst/>
                <a:gdLst/>
                <a:ahLst/>
                <a:cxnLst/>
                <a:rect l="l" t="t" r="r" b="b"/>
                <a:pathLst>
                  <a:path w="407" h="451" extrusionOk="0">
                    <a:moveTo>
                      <a:pt x="333" y="73"/>
                    </a:moveTo>
                    <a:cubicBezTo>
                      <a:pt x="358" y="48"/>
                      <a:pt x="383" y="25"/>
                      <a:pt x="407" y="0"/>
                    </a:cubicBezTo>
                    <a:cubicBezTo>
                      <a:pt x="407" y="59"/>
                      <a:pt x="407" y="59"/>
                      <a:pt x="407" y="59"/>
                    </a:cubicBezTo>
                    <a:cubicBezTo>
                      <a:pt x="379" y="90"/>
                      <a:pt x="353" y="122"/>
                      <a:pt x="326" y="154"/>
                    </a:cubicBezTo>
                    <a:cubicBezTo>
                      <a:pt x="317" y="170"/>
                      <a:pt x="303" y="183"/>
                      <a:pt x="293" y="199"/>
                    </a:cubicBezTo>
                    <a:cubicBezTo>
                      <a:pt x="329" y="158"/>
                      <a:pt x="370" y="121"/>
                      <a:pt x="407" y="82"/>
                    </a:cubicBezTo>
                    <a:cubicBezTo>
                      <a:pt x="407" y="108"/>
                      <a:pt x="407" y="108"/>
                      <a:pt x="407" y="108"/>
                    </a:cubicBezTo>
                    <a:cubicBezTo>
                      <a:pt x="350" y="170"/>
                      <a:pt x="289" y="229"/>
                      <a:pt x="239" y="298"/>
                    </a:cubicBezTo>
                    <a:cubicBezTo>
                      <a:pt x="246" y="292"/>
                      <a:pt x="252" y="285"/>
                      <a:pt x="259" y="279"/>
                    </a:cubicBezTo>
                    <a:cubicBezTo>
                      <a:pt x="263" y="275"/>
                      <a:pt x="267" y="271"/>
                      <a:pt x="271" y="267"/>
                    </a:cubicBezTo>
                    <a:cubicBezTo>
                      <a:pt x="288" y="249"/>
                      <a:pt x="308" y="235"/>
                      <a:pt x="324" y="216"/>
                    </a:cubicBezTo>
                    <a:cubicBezTo>
                      <a:pt x="352" y="188"/>
                      <a:pt x="379" y="160"/>
                      <a:pt x="407" y="133"/>
                    </a:cubicBezTo>
                    <a:cubicBezTo>
                      <a:pt x="407" y="179"/>
                      <a:pt x="407" y="179"/>
                      <a:pt x="407" y="179"/>
                    </a:cubicBezTo>
                    <a:cubicBezTo>
                      <a:pt x="385" y="207"/>
                      <a:pt x="359" y="230"/>
                      <a:pt x="337" y="257"/>
                    </a:cubicBezTo>
                    <a:cubicBezTo>
                      <a:pt x="290" y="310"/>
                      <a:pt x="241" y="361"/>
                      <a:pt x="195" y="415"/>
                    </a:cubicBezTo>
                    <a:cubicBezTo>
                      <a:pt x="210" y="416"/>
                      <a:pt x="219" y="403"/>
                      <a:pt x="229" y="393"/>
                    </a:cubicBezTo>
                    <a:cubicBezTo>
                      <a:pt x="289" y="334"/>
                      <a:pt x="348" y="274"/>
                      <a:pt x="407" y="215"/>
                    </a:cubicBezTo>
                    <a:cubicBezTo>
                      <a:pt x="407" y="241"/>
                      <a:pt x="407" y="241"/>
                      <a:pt x="407" y="241"/>
                    </a:cubicBezTo>
                    <a:cubicBezTo>
                      <a:pt x="375" y="275"/>
                      <a:pt x="341" y="307"/>
                      <a:pt x="309" y="341"/>
                    </a:cubicBezTo>
                    <a:cubicBezTo>
                      <a:pt x="271" y="377"/>
                      <a:pt x="236" y="416"/>
                      <a:pt x="197" y="451"/>
                    </a:cubicBezTo>
                    <a:cubicBezTo>
                      <a:pt x="77" y="451"/>
                      <a:pt x="77" y="451"/>
                      <a:pt x="77" y="451"/>
                    </a:cubicBezTo>
                    <a:cubicBezTo>
                      <a:pt x="92" y="432"/>
                      <a:pt x="108" y="414"/>
                      <a:pt x="122" y="393"/>
                    </a:cubicBezTo>
                    <a:cubicBezTo>
                      <a:pt x="123" y="392"/>
                      <a:pt x="126" y="390"/>
                      <a:pt x="127" y="389"/>
                    </a:cubicBezTo>
                    <a:cubicBezTo>
                      <a:pt x="135" y="378"/>
                      <a:pt x="144" y="368"/>
                      <a:pt x="151" y="356"/>
                    </a:cubicBezTo>
                    <a:cubicBezTo>
                      <a:pt x="145" y="364"/>
                      <a:pt x="139" y="373"/>
                      <a:pt x="131" y="379"/>
                    </a:cubicBezTo>
                    <a:cubicBezTo>
                      <a:pt x="106" y="402"/>
                      <a:pt x="83" y="427"/>
                      <a:pt x="59" y="451"/>
                    </a:cubicBezTo>
                    <a:cubicBezTo>
                      <a:pt x="0" y="451"/>
                      <a:pt x="0" y="451"/>
                      <a:pt x="0" y="451"/>
                    </a:cubicBezTo>
                    <a:cubicBezTo>
                      <a:pt x="61" y="375"/>
                      <a:pt x="123" y="301"/>
                      <a:pt x="189" y="229"/>
                    </a:cubicBezTo>
                    <a:cubicBezTo>
                      <a:pt x="236" y="175"/>
                      <a:pt x="285" y="125"/>
                      <a:pt x="333" y="73"/>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7" name="Google Shape;767;p53"/>
              <p:cNvSpPr/>
              <p:nvPr/>
            </p:nvSpPr>
            <p:spPr>
              <a:xfrm>
                <a:off x="3447" y="3392"/>
                <a:ext cx="94" cy="93"/>
              </a:xfrm>
              <a:custGeom>
                <a:avLst/>
                <a:gdLst/>
                <a:ahLst/>
                <a:cxnLst/>
                <a:rect l="l" t="t" r="r" b="b"/>
                <a:pathLst>
                  <a:path w="154" h="152" extrusionOk="0">
                    <a:moveTo>
                      <a:pt x="82" y="72"/>
                    </a:moveTo>
                    <a:cubicBezTo>
                      <a:pt x="106" y="48"/>
                      <a:pt x="131" y="25"/>
                      <a:pt x="154" y="0"/>
                    </a:cubicBezTo>
                    <a:cubicBezTo>
                      <a:pt x="154" y="48"/>
                      <a:pt x="154" y="48"/>
                      <a:pt x="154" y="48"/>
                    </a:cubicBezTo>
                    <a:cubicBezTo>
                      <a:pt x="137" y="71"/>
                      <a:pt x="115" y="89"/>
                      <a:pt x="97" y="111"/>
                    </a:cubicBezTo>
                    <a:cubicBezTo>
                      <a:pt x="85" y="125"/>
                      <a:pt x="72" y="138"/>
                      <a:pt x="59" y="152"/>
                    </a:cubicBezTo>
                    <a:cubicBezTo>
                      <a:pt x="0" y="152"/>
                      <a:pt x="0" y="152"/>
                      <a:pt x="0" y="152"/>
                    </a:cubicBezTo>
                    <a:cubicBezTo>
                      <a:pt x="29" y="127"/>
                      <a:pt x="54" y="98"/>
                      <a:pt x="82" y="72"/>
                    </a:cubicBez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768" name="Google Shape;768;p53"/>
              <p:cNvSpPr/>
              <p:nvPr/>
            </p:nvSpPr>
            <p:spPr>
              <a:xfrm>
                <a:off x="3509" y="3449"/>
                <a:ext cx="32" cy="36"/>
              </a:xfrm>
              <a:custGeom>
                <a:avLst/>
                <a:gdLst/>
                <a:ahLst/>
                <a:cxnLst/>
                <a:rect l="l" t="t" r="r" b="b"/>
                <a:pathLst>
                  <a:path w="53" h="58" extrusionOk="0">
                    <a:moveTo>
                      <a:pt x="0" y="58"/>
                    </a:moveTo>
                    <a:cubicBezTo>
                      <a:pt x="19" y="39"/>
                      <a:pt x="35" y="19"/>
                      <a:pt x="53" y="0"/>
                    </a:cubicBezTo>
                    <a:cubicBezTo>
                      <a:pt x="53" y="31"/>
                      <a:pt x="53" y="31"/>
                      <a:pt x="53" y="31"/>
                    </a:cubicBezTo>
                    <a:cubicBezTo>
                      <a:pt x="46" y="41"/>
                      <a:pt x="38" y="50"/>
                      <a:pt x="29" y="58"/>
                    </a:cubicBezTo>
                    <a:lnTo>
                      <a:pt x="0" y="58"/>
                    </a:lnTo>
                    <a:close/>
                  </a:path>
                </a:pathLst>
              </a:custGeom>
              <a:solidFill>
                <a:schemeClr val="accent4"/>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grpSp>
      </p:grpSp>
      <p:sp>
        <p:nvSpPr>
          <p:cNvPr id="769" name="Google Shape;769;p53"/>
          <p:cNvSpPr txBox="1"/>
          <p:nvPr/>
        </p:nvSpPr>
        <p:spPr>
          <a:xfrm>
            <a:off x="1180975" y="121250"/>
            <a:ext cx="7297500" cy="531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800"/>
              </a:spcBef>
              <a:spcAft>
                <a:spcPts val="0"/>
              </a:spcAft>
              <a:buClr>
                <a:schemeClr val="dk1"/>
              </a:buClr>
              <a:buSzPts val="1100"/>
              <a:buFont typeface="Arial"/>
              <a:buNone/>
            </a:pPr>
            <a:r>
              <a:rPr lang="en" sz="2400" b="0" i="0" u="none" strike="noStrike" cap="none">
                <a:solidFill>
                  <a:schemeClr val="lt1"/>
                </a:solidFill>
                <a:latin typeface="Calibri"/>
                <a:ea typeface="Calibri"/>
                <a:cs typeface="Calibri"/>
                <a:sym typeface="Calibri"/>
              </a:rPr>
              <a:t>Staff Performance management - Conflict management</a:t>
            </a:r>
            <a:endParaRPr sz="3000" b="0" i="0" u="none" strike="noStrike" cap="none">
              <a:solidFill>
                <a:schemeClr val="lt1"/>
              </a:solidFill>
              <a:latin typeface="Arial"/>
              <a:ea typeface="Arial"/>
              <a:cs typeface="Arial"/>
              <a:sym typeface="Arial"/>
            </a:endParaRPr>
          </a:p>
        </p:txBody>
      </p:sp>
      <p:sp>
        <p:nvSpPr>
          <p:cNvPr id="770" name="Google Shape;770;p53"/>
          <p:cNvSpPr txBox="1"/>
          <p:nvPr/>
        </p:nvSpPr>
        <p:spPr>
          <a:xfrm rot="-5400000" flipH="1">
            <a:off x="30575" y="1976550"/>
            <a:ext cx="2766000" cy="50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Behavior Focused On self</a:t>
            </a:r>
            <a:endParaRPr sz="1400" b="0" i="0" u="none" strike="noStrike" cap="none">
              <a:solidFill>
                <a:schemeClr val="lt1"/>
              </a:solidFill>
              <a:latin typeface="Arial"/>
              <a:ea typeface="Arial"/>
              <a:cs typeface="Arial"/>
              <a:sym typeface="Arial"/>
            </a:endParaRPr>
          </a:p>
        </p:txBody>
      </p:sp>
      <p:sp>
        <p:nvSpPr>
          <p:cNvPr id="771" name="Google Shape;771;p53"/>
          <p:cNvSpPr txBox="1"/>
          <p:nvPr/>
        </p:nvSpPr>
        <p:spPr>
          <a:xfrm>
            <a:off x="2529575" y="1415600"/>
            <a:ext cx="797400" cy="42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Forcing</a:t>
            </a:r>
            <a:endParaRPr sz="1400" b="0" i="0" u="none" strike="noStrike" cap="none">
              <a:solidFill>
                <a:srgbClr val="000000"/>
              </a:solidFill>
              <a:latin typeface="Arial"/>
              <a:ea typeface="Arial"/>
              <a:cs typeface="Arial"/>
              <a:sym typeface="Arial"/>
            </a:endParaRPr>
          </a:p>
        </p:txBody>
      </p:sp>
      <p:sp>
        <p:nvSpPr>
          <p:cNvPr id="772" name="Google Shape;772;p53"/>
          <p:cNvSpPr txBox="1"/>
          <p:nvPr/>
        </p:nvSpPr>
        <p:spPr>
          <a:xfrm>
            <a:off x="5561350" y="1445600"/>
            <a:ext cx="1332000" cy="3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Collaborating</a:t>
            </a:r>
            <a:endParaRPr sz="1400" b="0" i="0" u="none" strike="noStrike" cap="none">
              <a:solidFill>
                <a:srgbClr val="000000"/>
              </a:solidFill>
              <a:latin typeface="Arial"/>
              <a:ea typeface="Arial"/>
              <a:cs typeface="Arial"/>
              <a:sym typeface="Arial"/>
            </a:endParaRPr>
          </a:p>
        </p:txBody>
      </p:sp>
      <p:sp>
        <p:nvSpPr>
          <p:cNvPr id="773" name="Google Shape;773;p53"/>
          <p:cNvSpPr txBox="1"/>
          <p:nvPr/>
        </p:nvSpPr>
        <p:spPr>
          <a:xfrm>
            <a:off x="1671825" y="4486176"/>
            <a:ext cx="4491900" cy="68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Behavior that focused on others</a:t>
            </a:r>
            <a:endParaRPr sz="1400" b="0" i="0" u="none" strike="noStrike" cap="none">
              <a:solidFill>
                <a:schemeClr val="lt1"/>
              </a:solidFill>
              <a:latin typeface="Arial"/>
              <a:ea typeface="Arial"/>
              <a:cs typeface="Arial"/>
              <a:sym typeface="Arial"/>
            </a:endParaRPr>
          </a:p>
        </p:txBody>
      </p:sp>
      <p:sp>
        <p:nvSpPr>
          <p:cNvPr id="774" name="Google Shape;774;p53"/>
          <p:cNvSpPr txBox="1"/>
          <p:nvPr/>
        </p:nvSpPr>
        <p:spPr>
          <a:xfrm>
            <a:off x="2139075" y="3196950"/>
            <a:ext cx="1332000" cy="68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Withdrawing</a:t>
            </a:r>
            <a:endParaRPr sz="1400" b="0" i="0" u="none" strike="noStrike" cap="none">
              <a:solidFill>
                <a:srgbClr val="000000"/>
              </a:solidFill>
              <a:latin typeface="Arial"/>
              <a:ea typeface="Arial"/>
              <a:cs typeface="Arial"/>
              <a:sym typeface="Arial"/>
            </a:endParaRPr>
          </a:p>
        </p:txBody>
      </p:sp>
      <p:sp>
        <p:nvSpPr>
          <p:cNvPr id="775" name="Google Shape;775;p53"/>
          <p:cNvSpPr txBox="1"/>
          <p:nvPr/>
        </p:nvSpPr>
        <p:spPr>
          <a:xfrm>
            <a:off x="5613375" y="3226100"/>
            <a:ext cx="1332000" cy="63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Smoothing</a:t>
            </a:r>
            <a:endParaRPr sz="1400" b="0" i="0" u="none" strike="noStrike" cap="none">
              <a:solidFill>
                <a:srgbClr val="000000"/>
              </a:solidFill>
              <a:latin typeface="Arial"/>
              <a:ea typeface="Arial"/>
              <a:cs typeface="Arial"/>
              <a:sym typeface="Arial"/>
            </a:endParaRPr>
          </a:p>
        </p:txBody>
      </p:sp>
      <p:sp>
        <p:nvSpPr>
          <p:cNvPr id="776" name="Google Shape;776;p53"/>
          <p:cNvSpPr txBox="1"/>
          <p:nvPr/>
        </p:nvSpPr>
        <p:spPr>
          <a:xfrm>
            <a:off x="3869775" y="2465675"/>
            <a:ext cx="1604100" cy="68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Compromising</a:t>
            </a:r>
            <a:endParaRPr sz="1400" b="0" i="0" u="none" strike="noStrike" cap="none">
              <a:solidFill>
                <a:srgbClr val="000000"/>
              </a:solidFill>
              <a:latin typeface="Arial"/>
              <a:ea typeface="Arial"/>
              <a:cs typeface="Arial"/>
              <a:sym typeface="Arial"/>
            </a:endParaRPr>
          </a:p>
        </p:txBody>
      </p:sp>
      <p:sp>
        <p:nvSpPr>
          <p:cNvPr id="777" name="Google Shape;777;p53"/>
          <p:cNvSpPr/>
          <p:nvPr/>
        </p:nvSpPr>
        <p:spPr>
          <a:xfrm flipH="1">
            <a:off x="1584822" y="885775"/>
            <a:ext cx="78900" cy="32736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3"/>
          <p:cNvSpPr/>
          <p:nvPr/>
        </p:nvSpPr>
        <p:spPr>
          <a:xfrm>
            <a:off x="1847375" y="4422050"/>
            <a:ext cx="5269200" cy="107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40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54"/>
          <p:cNvSpPr txBox="1">
            <a:spLocks noGrp="1"/>
          </p:cNvSpPr>
          <p:nvPr>
            <p:ph type="body" idx="1"/>
          </p:nvPr>
        </p:nvSpPr>
        <p:spPr>
          <a:xfrm>
            <a:off x="3929063" y="685681"/>
            <a:ext cx="3594000" cy="3711600"/>
          </a:xfrm>
          <a:prstGeom prst="rect">
            <a:avLst/>
          </a:prstGeom>
          <a:noFill/>
          <a:ln>
            <a:noFill/>
          </a:ln>
        </p:spPr>
        <p:txBody>
          <a:bodyPr spcFirstLastPara="1" wrap="square" lIns="41150" tIns="34275" rIns="68575" bIns="34275" anchor="ctr" anchorCtr="0">
            <a:noAutofit/>
          </a:bodyPr>
          <a:lstStyle/>
          <a:p>
            <a:pPr marL="457200" lvl="0" indent="0" algn="l" rtl="0">
              <a:lnSpc>
                <a:spcPct val="90000"/>
              </a:lnSpc>
              <a:spcBef>
                <a:spcPts val="800"/>
              </a:spcBef>
              <a:spcAft>
                <a:spcPts val="0"/>
              </a:spcAft>
              <a:buSzPts val="4800"/>
              <a:buNone/>
            </a:pPr>
            <a:r>
              <a:rPr lang="en" sz="4000" b="1">
                <a:solidFill>
                  <a:srgbClr val="FFFFFF"/>
                </a:solidFill>
              </a:rPr>
              <a:t>Risk Management</a:t>
            </a:r>
            <a:endParaRPr sz="1800" b="1">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5"/>
          <p:cNvSpPr txBox="1">
            <a:spLocks noGrp="1"/>
          </p:cNvSpPr>
          <p:nvPr>
            <p:ph type="title"/>
          </p:nvPr>
        </p:nvSpPr>
        <p:spPr>
          <a:xfrm>
            <a:off x="950325" y="478725"/>
            <a:ext cx="77295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Possible problems before Restaurant launch </a:t>
            </a:r>
            <a:endParaRPr/>
          </a:p>
        </p:txBody>
      </p:sp>
      <p:pic>
        <p:nvPicPr>
          <p:cNvPr id="789" name="Google Shape;789;p55"/>
          <p:cNvPicPr preferRelativeResize="0"/>
          <p:nvPr/>
        </p:nvPicPr>
        <p:blipFill rotWithShape="1">
          <a:blip r:embed="rId3">
            <a:alphaModFix/>
          </a:blip>
          <a:srcRect/>
          <a:stretch/>
        </p:blipFill>
        <p:spPr>
          <a:xfrm>
            <a:off x="574238" y="1480450"/>
            <a:ext cx="7995526" cy="313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56"/>
          <p:cNvSpPr txBox="1">
            <a:spLocks noGrp="1"/>
          </p:cNvSpPr>
          <p:nvPr>
            <p:ph type="title"/>
          </p:nvPr>
        </p:nvSpPr>
        <p:spPr>
          <a:xfrm>
            <a:off x="894525" y="371775"/>
            <a:ext cx="77295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FMEA Quantitative Risk Management </a:t>
            </a:r>
            <a:endParaRPr/>
          </a:p>
        </p:txBody>
      </p:sp>
      <p:graphicFrame>
        <p:nvGraphicFramePr>
          <p:cNvPr id="795" name="Google Shape;795;p56"/>
          <p:cNvGraphicFramePr/>
          <p:nvPr/>
        </p:nvGraphicFramePr>
        <p:xfrm>
          <a:off x="1190738" y="1073725"/>
          <a:ext cx="3000000" cy="3000000"/>
        </p:xfrm>
        <a:graphic>
          <a:graphicData uri="http://schemas.openxmlformats.org/drawingml/2006/table">
            <a:tbl>
              <a:tblPr>
                <a:noFill/>
                <a:tableStyleId>{1675F76B-6188-45D4-A73B-EBEB48D15617}</a:tableStyleId>
              </a:tblPr>
              <a:tblGrid>
                <a:gridCol w="1486750">
                  <a:extLst>
                    <a:ext uri="{9D8B030D-6E8A-4147-A177-3AD203B41FA5}">
                      <a16:colId xmlns:a16="http://schemas.microsoft.com/office/drawing/2014/main" val="20000"/>
                    </a:ext>
                  </a:extLst>
                </a:gridCol>
                <a:gridCol w="1302050">
                  <a:extLst>
                    <a:ext uri="{9D8B030D-6E8A-4147-A177-3AD203B41FA5}">
                      <a16:colId xmlns:a16="http://schemas.microsoft.com/office/drawing/2014/main" val="20001"/>
                    </a:ext>
                  </a:extLst>
                </a:gridCol>
                <a:gridCol w="1283100">
                  <a:extLst>
                    <a:ext uri="{9D8B030D-6E8A-4147-A177-3AD203B41FA5}">
                      <a16:colId xmlns:a16="http://schemas.microsoft.com/office/drawing/2014/main" val="20002"/>
                    </a:ext>
                  </a:extLst>
                </a:gridCol>
                <a:gridCol w="1652600">
                  <a:extLst>
                    <a:ext uri="{9D8B030D-6E8A-4147-A177-3AD203B41FA5}">
                      <a16:colId xmlns:a16="http://schemas.microsoft.com/office/drawing/2014/main" val="20003"/>
                    </a:ext>
                  </a:extLst>
                </a:gridCol>
                <a:gridCol w="1412575">
                  <a:extLst>
                    <a:ext uri="{9D8B030D-6E8A-4147-A177-3AD203B41FA5}">
                      <a16:colId xmlns:a16="http://schemas.microsoft.com/office/drawing/2014/main" val="20004"/>
                    </a:ext>
                  </a:extLst>
                </a:gridCol>
              </a:tblGrid>
              <a:tr h="295175">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Risk Description</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Probability</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Impact</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Priority</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Response</a:t>
                      </a:r>
                      <a:endParaRPr sz="1350" b="1"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705175">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Fire and property damage</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5</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5</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AVOID: </a:t>
                      </a:r>
                      <a:r>
                        <a:rPr lang="en" sz="1000" u="none" strike="noStrike" cap="none">
                          <a:solidFill>
                            <a:schemeClr val="lt1"/>
                          </a:solidFill>
                        </a:rPr>
                        <a:t>Weekly check and staff training on smoke alarms, how to use fire extinguishers</a:t>
                      </a:r>
                      <a:endParaRPr sz="1000" u="none" strike="noStrike" cap="none">
                        <a:solidFill>
                          <a:schemeClr val="lt1"/>
                        </a:solidFill>
                      </a:endParaRPr>
                    </a:p>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MITIGATE: </a:t>
                      </a:r>
                      <a:r>
                        <a:rPr lang="en" sz="1000" u="none" strike="noStrike" cap="none">
                          <a:solidFill>
                            <a:schemeClr val="lt1"/>
                          </a:solidFill>
                        </a:rPr>
                        <a:t>getting insurance.</a:t>
                      </a:r>
                      <a:endParaRPr sz="100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67800">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Suppliers change terms and conditions</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PREVENT: </a:t>
                      </a:r>
                      <a:r>
                        <a:rPr lang="en" sz="1000" u="none" strike="noStrike" cap="none">
                          <a:solidFill>
                            <a:schemeClr val="lt1"/>
                          </a:solidFill>
                        </a:rPr>
                        <a:t>Establish good relationship with suppliers</a:t>
                      </a:r>
                      <a:endParaRPr sz="1000" b="1"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646100">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Hygiene Standards that might lead to food poisoning</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5</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5</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PREVENT: </a:t>
                      </a:r>
                      <a:r>
                        <a:rPr lang="en" sz="1000" u="none" strike="noStrike" cap="none">
                          <a:solidFill>
                            <a:schemeClr val="lt1"/>
                          </a:solidFill>
                        </a:rPr>
                        <a:t>Good quality ingredients by keeping a tab on expiry dates</a:t>
                      </a:r>
                      <a:endParaRPr sz="100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7"/>
          <p:cNvSpPr txBox="1">
            <a:spLocks noGrp="1"/>
          </p:cNvSpPr>
          <p:nvPr>
            <p:ph type="title"/>
          </p:nvPr>
        </p:nvSpPr>
        <p:spPr>
          <a:xfrm>
            <a:off x="894525" y="371775"/>
            <a:ext cx="77295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Quantitative Risk Management </a:t>
            </a:r>
            <a:endParaRPr/>
          </a:p>
        </p:txBody>
      </p:sp>
      <p:graphicFrame>
        <p:nvGraphicFramePr>
          <p:cNvPr id="801" name="Google Shape;801;p57"/>
          <p:cNvGraphicFramePr/>
          <p:nvPr/>
        </p:nvGraphicFramePr>
        <p:xfrm>
          <a:off x="1190738" y="1170925"/>
          <a:ext cx="3000000" cy="3000000"/>
        </p:xfrm>
        <a:graphic>
          <a:graphicData uri="http://schemas.openxmlformats.org/drawingml/2006/table">
            <a:tbl>
              <a:tblPr>
                <a:noFill/>
                <a:tableStyleId>{1675F76B-6188-45D4-A73B-EBEB48D15617}</a:tableStyleId>
              </a:tblPr>
              <a:tblGrid>
                <a:gridCol w="1504975">
                  <a:extLst>
                    <a:ext uri="{9D8B030D-6E8A-4147-A177-3AD203B41FA5}">
                      <a16:colId xmlns:a16="http://schemas.microsoft.com/office/drawing/2014/main" val="20000"/>
                    </a:ext>
                  </a:extLst>
                </a:gridCol>
                <a:gridCol w="1318000">
                  <a:extLst>
                    <a:ext uri="{9D8B030D-6E8A-4147-A177-3AD203B41FA5}">
                      <a16:colId xmlns:a16="http://schemas.microsoft.com/office/drawing/2014/main" val="20001"/>
                    </a:ext>
                  </a:extLst>
                </a:gridCol>
                <a:gridCol w="1298825">
                  <a:extLst>
                    <a:ext uri="{9D8B030D-6E8A-4147-A177-3AD203B41FA5}">
                      <a16:colId xmlns:a16="http://schemas.microsoft.com/office/drawing/2014/main" val="20002"/>
                    </a:ext>
                  </a:extLst>
                </a:gridCol>
                <a:gridCol w="1672850">
                  <a:extLst>
                    <a:ext uri="{9D8B030D-6E8A-4147-A177-3AD203B41FA5}">
                      <a16:colId xmlns:a16="http://schemas.microsoft.com/office/drawing/2014/main" val="20003"/>
                    </a:ext>
                  </a:extLst>
                </a:gridCol>
                <a:gridCol w="1429875">
                  <a:extLst>
                    <a:ext uri="{9D8B030D-6E8A-4147-A177-3AD203B41FA5}">
                      <a16:colId xmlns:a16="http://schemas.microsoft.com/office/drawing/2014/main" val="20004"/>
                    </a:ext>
                  </a:extLst>
                </a:gridCol>
              </a:tblGrid>
              <a:tr h="700475">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Risk Description</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Probability</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Impact</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Priority</a:t>
                      </a:r>
                      <a:endParaRPr sz="1350" b="1"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350"/>
                        <a:buFont typeface="Century Gothic"/>
                        <a:buNone/>
                      </a:pPr>
                      <a:r>
                        <a:rPr lang="en" sz="1350" b="1" u="none" strike="noStrike" cap="none">
                          <a:solidFill>
                            <a:schemeClr val="lt1"/>
                          </a:solidFill>
                        </a:rPr>
                        <a:t>Response</a:t>
                      </a:r>
                      <a:endParaRPr sz="1350" b="1" u="none" strike="noStrike" cap="none">
                        <a:solidFill>
                          <a:schemeClr val="lt1"/>
                        </a:solidFill>
                      </a:endParaRPr>
                    </a:p>
                  </a:txBody>
                  <a:tcPr marL="91425" marR="91425" marT="91425" marB="91425"/>
                </a:tc>
                <a:extLst>
                  <a:ext uri="{0D108BD9-81ED-4DB2-BD59-A6C34878D82A}">
                    <a16:rowId xmlns:a16="http://schemas.microsoft.com/office/drawing/2014/main" val="10000"/>
                  </a:ext>
                </a:extLst>
              </a:tr>
              <a:tr h="756850">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Suppliers do not fulfil responsibilities  (supplying items on time)</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1</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PREVENT: </a:t>
                      </a:r>
                      <a:r>
                        <a:rPr lang="en" sz="1000" u="none" strike="noStrike" cap="none">
                          <a:solidFill>
                            <a:schemeClr val="lt1"/>
                          </a:solidFill>
                        </a:rPr>
                        <a:t>Have a backup list of suppliers and replacement products</a:t>
                      </a:r>
                      <a:endParaRPr sz="1000" u="none" strike="noStrike" cap="none">
                        <a:solidFill>
                          <a:schemeClr val="lt1"/>
                        </a:solidFill>
                      </a:endParaRPr>
                    </a:p>
                  </a:txBody>
                  <a:tcPr marL="91425" marR="91425" marT="91425" marB="91425"/>
                </a:tc>
                <a:extLst>
                  <a:ext uri="{0D108BD9-81ED-4DB2-BD59-A6C34878D82A}">
                    <a16:rowId xmlns:a16="http://schemas.microsoft.com/office/drawing/2014/main" val="10001"/>
                  </a:ext>
                </a:extLst>
              </a:tr>
              <a:tr h="382375">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Rental disputes</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1</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5</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PREVENT: </a:t>
                      </a:r>
                      <a:r>
                        <a:rPr lang="en" sz="1000" u="none" strike="noStrike" cap="none">
                          <a:solidFill>
                            <a:schemeClr val="lt1"/>
                          </a:solidFill>
                        </a:rPr>
                        <a:t>Develop good relationships with landlord</a:t>
                      </a:r>
                      <a:endParaRPr sz="1000" u="none" strike="noStrike" cap="none">
                        <a:solidFill>
                          <a:schemeClr val="lt1"/>
                        </a:solidFill>
                      </a:endParaRPr>
                    </a:p>
                  </a:txBody>
                  <a:tcPr marL="91425" marR="91425" marT="91425" marB="91425"/>
                </a:tc>
                <a:extLst>
                  <a:ext uri="{0D108BD9-81ED-4DB2-BD59-A6C34878D82A}">
                    <a16:rowId xmlns:a16="http://schemas.microsoft.com/office/drawing/2014/main" val="10002"/>
                  </a:ext>
                </a:extLst>
              </a:tr>
              <a:tr h="751850">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Key staff resigns or takes sick leave</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1</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u="none" strike="noStrike" cap="none">
                          <a:solidFill>
                            <a:schemeClr val="lt1"/>
                          </a:solidFill>
                        </a:rPr>
                        <a:t>3</a:t>
                      </a:r>
                      <a:endParaRPr sz="1000" u="none" strike="noStrike" cap="none">
                        <a:solidFill>
                          <a:schemeClr val="lt1"/>
                        </a:solidFill>
                      </a:endParaRPr>
                    </a:p>
                  </a:txBody>
                  <a:tcPr marL="91425" marR="91425" marT="91425" marB="91425"/>
                </a:tc>
                <a:tc>
                  <a:txBody>
                    <a:bodyPr/>
                    <a:lstStyle/>
                    <a:p>
                      <a:pPr marL="0" marR="0" lvl="0" indent="0" algn="l" rtl="0">
                        <a:spcBef>
                          <a:spcPts val="0"/>
                        </a:spcBef>
                        <a:spcAft>
                          <a:spcPts val="0"/>
                        </a:spcAft>
                        <a:buClr>
                          <a:schemeClr val="lt1"/>
                        </a:buClr>
                        <a:buSzPts val="1000"/>
                        <a:buFont typeface="Century Gothic"/>
                        <a:buNone/>
                      </a:pPr>
                      <a:r>
                        <a:rPr lang="en" sz="1000" b="1" u="none" strike="noStrike" cap="none">
                          <a:solidFill>
                            <a:schemeClr val="lt1"/>
                          </a:solidFill>
                        </a:rPr>
                        <a:t>MITIGATE: </a:t>
                      </a:r>
                      <a:r>
                        <a:rPr lang="en" sz="1000" u="none" strike="noStrike" cap="none">
                          <a:solidFill>
                            <a:schemeClr val="lt1"/>
                          </a:solidFill>
                        </a:rPr>
                        <a:t>Training for all staff so that they can fill in for those that leave</a:t>
                      </a:r>
                      <a:endParaRPr sz="1000" u="none" strike="noStrike" cap="none">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58"/>
          <p:cNvSpPr txBox="1">
            <a:spLocks noGrp="1"/>
          </p:cNvSpPr>
          <p:nvPr>
            <p:ph type="title"/>
          </p:nvPr>
        </p:nvSpPr>
        <p:spPr>
          <a:xfrm>
            <a:off x="1134475" y="555875"/>
            <a:ext cx="75372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Qualitative analysis</a:t>
            </a:r>
            <a:endParaRPr/>
          </a:p>
        </p:txBody>
      </p:sp>
      <p:sp>
        <p:nvSpPr>
          <p:cNvPr id="807" name="Google Shape;807;p58"/>
          <p:cNvSpPr txBox="1"/>
          <p:nvPr/>
        </p:nvSpPr>
        <p:spPr>
          <a:xfrm>
            <a:off x="1134475" y="4138900"/>
            <a:ext cx="3084900" cy="2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                                 Impact</a:t>
            </a:r>
            <a:endParaRPr>
              <a:solidFill>
                <a:srgbClr val="FFFFFF"/>
              </a:solidFill>
            </a:endParaRPr>
          </a:p>
        </p:txBody>
      </p:sp>
      <p:sp>
        <p:nvSpPr>
          <p:cNvPr id="808" name="Google Shape;808;p58"/>
          <p:cNvSpPr txBox="1"/>
          <p:nvPr/>
        </p:nvSpPr>
        <p:spPr>
          <a:xfrm>
            <a:off x="813650" y="1378725"/>
            <a:ext cx="241200" cy="27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Probability</a:t>
            </a:r>
            <a:endParaRPr>
              <a:solidFill>
                <a:srgbClr val="FFFFFF"/>
              </a:solidFill>
            </a:endParaRPr>
          </a:p>
        </p:txBody>
      </p:sp>
      <p:pic>
        <p:nvPicPr>
          <p:cNvPr id="809" name="Google Shape;809;p58"/>
          <p:cNvPicPr preferRelativeResize="0"/>
          <p:nvPr/>
        </p:nvPicPr>
        <p:blipFill>
          <a:blip r:embed="rId3">
            <a:alphaModFix/>
          </a:blip>
          <a:stretch>
            <a:fillRect/>
          </a:stretch>
        </p:blipFill>
        <p:spPr>
          <a:xfrm>
            <a:off x="1207250" y="1343675"/>
            <a:ext cx="4389467" cy="2642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59"/>
          <p:cNvPicPr preferRelativeResize="0"/>
          <p:nvPr/>
        </p:nvPicPr>
        <p:blipFill rotWithShape="1">
          <a:blip r:embed="rId3">
            <a:alphaModFix/>
          </a:blip>
          <a:srcRect/>
          <a:stretch/>
        </p:blipFill>
        <p:spPr>
          <a:xfrm>
            <a:off x="1637475" y="452075"/>
            <a:ext cx="4741675" cy="4269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graphicFrame>
        <p:nvGraphicFramePr>
          <p:cNvPr id="819" name="Google Shape;819;p60"/>
          <p:cNvGraphicFramePr/>
          <p:nvPr/>
        </p:nvGraphicFramePr>
        <p:xfrm>
          <a:off x="101449" y="857287"/>
          <a:ext cx="3000000" cy="3000000"/>
        </p:xfrm>
        <a:graphic>
          <a:graphicData uri="http://schemas.openxmlformats.org/drawingml/2006/table">
            <a:tbl>
              <a:tblPr firstRow="1" bandRow="1">
                <a:noFill/>
                <a:tableStyleId>{B821E879-07AC-46D5-8E15-027822B2B159}</a:tableStyleId>
              </a:tblPr>
              <a:tblGrid>
                <a:gridCol w="1133650">
                  <a:extLst>
                    <a:ext uri="{9D8B030D-6E8A-4147-A177-3AD203B41FA5}">
                      <a16:colId xmlns:a16="http://schemas.microsoft.com/office/drawing/2014/main" val="20000"/>
                    </a:ext>
                  </a:extLst>
                </a:gridCol>
                <a:gridCol w="3002300">
                  <a:extLst>
                    <a:ext uri="{9D8B030D-6E8A-4147-A177-3AD203B41FA5}">
                      <a16:colId xmlns:a16="http://schemas.microsoft.com/office/drawing/2014/main" val="20001"/>
                    </a:ext>
                  </a:extLst>
                </a:gridCol>
                <a:gridCol w="2849150">
                  <a:extLst>
                    <a:ext uri="{9D8B030D-6E8A-4147-A177-3AD203B41FA5}">
                      <a16:colId xmlns:a16="http://schemas.microsoft.com/office/drawing/2014/main" val="20002"/>
                    </a:ext>
                  </a:extLst>
                </a:gridCol>
                <a:gridCol w="1017550">
                  <a:extLst>
                    <a:ext uri="{9D8B030D-6E8A-4147-A177-3AD203B41FA5}">
                      <a16:colId xmlns:a16="http://schemas.microsoft.com/office/drawing/2014/main" val="20003"/>
                    </a:ext>
                  </a:extLst>
                </a:gridCol>
                <a:gridCol w="881900">
                  <a:extLst>
                    <a:ext uri="{9D8B030D-6E8A-4147-A177-3AD203B41FA5}">
                      <a16:colId xmlns:a16="http://schemas.microsoft.com/office/drawing/2014/main" val="20004"/>
                    </a:ext>
                  </a:extLst>
                </a:gridCol>
              </a:tblGrid>
              <a:tr h="601500">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POSITION AND ROLE</a:t>
                      </a:r>
                      <a:endParaRPr sz="1200" b="1" i="0" u="none" strike="noStrike" cap="none">
                        <a:solidFill>
                          <a:srgbClr val="FFFFFF"/>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COMMUNICATION</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TYPE</a:t>
                      </a:r>
                      <a:endParaRPr sz="1200" b="1" i="0" u="none" strike="noStrike" cap="none">
                        <a:solidFill>
                          <a:srgbClr val="FFFFFF"/>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COMMUNICATION</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REQUIREMENTS</a:t>
                      </a:r>
                      <a:endParaRPr sz="1200" b="1" u="none" strike="noStrike" cap="none">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INTERNAL/</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EXTERNAL</a:t>
                      </a:r>
                      <a:endParaRPr sz="1200" b="1" i="0" u="none" strike="noStrike" cap="none">
                        <a:solidFill>
                          <a:srgbClr val="FFFFFF"/>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INTEREST</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LEVEL</a:t>
                      </a:r>
                      <a:endParaRPr sz="1200" b="1" i="0" u="none" strike="noStrike" cap="none">
                        <a:solidFill>
                          <a:srgbClr val="FFFFFF"/>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0"/>
                  </a:ext>
                </a:extLst>
              </a:tr>
              <a:tr h="1078350">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Project</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Sponsors and</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Owners of</a:t>
                      </a:r>
                      <a:endParaRPr sz="1200" u="none" strike="noStrike" cap="none"/>
                    </a:p>
                    <a:p>
                      <a:pPr marL="0" marR="0" lvl="0" indent="0" algn="ctr" rtl="0">
                        <a:spcBef>
                          <a:spcPts val="0"/>
                        </a:spcBef>
                        <a:spcAft>
                          <a:spcPts val="0"/>
                        </a:spcAft>
                        <a:buClr>
                          <a:schemeClr val="lt1"/>
                        </a:buClr>
                        <a:buSzPts val="1200"/>
                        <a:buFont typeface="Century Gothic"/>
                        <a:buNone/>
                      </a:pPr>
                      <a:r>
                        <a:rPr lang="en" sz="1200" u="none" strike="noStrike" cap="none"/>
                        <a:t>Bistro</a:t>
                      </a:r>
                      <a:endParaRPr sz="1200" u="none" strike="noStrike" cap="none"/>
                    </a:p>
                  </a:txBody>
                  <a:tcPr marL="68600" marR="68600" marT="34300" marB="34300"/>
                </a:tc>
                <a:tc>
                  <a:txBody>
                    <a:bodyPr/>
                    <a:lstStyle/>
                    <a:p>
                      <a:pPr marL="0" marR="0" lvl="0" indent="0" algn="l" rtl="0">
                        <a:spcBef>
                          <a:spcPts val="0"/>
                        </a:spcBef>
                        <a:spcAft>
                          <a:spcPts val="0"/>
                        </a:spcAft>
                        <a:buClr>
                          <a:schemeClr val="lt1"/>
                        </a:buClr>
                        <a:buSzPts val="1200"/>
                        <a:buFont typeface="Century Gothic"/>
                        <a:buNone/>
                      </a:pPr>
                      <a:r>
                        <a:rPr lang="en" sz="1200" u="none" strike="noStrike" cap="none"/>
                        <a:t>Weekly progress reports, Document/Plan revisions, Document/ Plan approvals/rejection, Project Plan approvals/ rejection, Project Deliverable order/receipt reports, Lessons Learned</a:t>
                      </a:r>
                      <a:endParaRPr sz="1200" u="none" strike="noStrike" cap="none"/>
                    </a:p>
                  </a:txBody>
                  <a:tcPr marL="68600" marR="68600" marT="34300" marB="34300"/>
                </a:tc>
                <a:tc>
                  <a:txBody>
                    <a:bodyPr/>
                    <a:lstStyle/>
                    <a:p>
                      <a:pPr marL="0" marR="0" lvl="0" indent="0" algn="l" rtl="0">
                        <a:spcBef>
                          <a:spcPts val="0"/>
                        </a:spcBef>
                        <a:spcAft>
                          <a:spcPts val="0"/>
                        </a:spcAft>
                        <a:buClr>
                          <a:schemeClr val="lt1"/>
                        </a:buClr>
                        <a:buSzPts val="1200"/>
                        <a:buFont typeface="Century Gothic"/>
                        <a:buNone/>
                      </a:pPr>
                      <a:r>
                        <a:rPr lang="en" sz="1200" u="none" strike="noStrike" cap="none"/>
                        <a:t>To be provided with all reports, plans, revisions, project documents, and deliverables in accordance with the WBS and Project Schedule</a:t>
                      </a:r>
                      <a:endParaRPr sz="1200" u="none" strike="noStrike" cap="none"/>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External</a:t>
                      </a:r>
                      <a:endParaRPr sz="1200" u="none" strike="noStrike" cap="none"/>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High</a:t>
                      </a:r>
                      <a:endParaRPr sz="1200" u="none" strike="noStrike" cap="none"/>
                    </a:p>
                  </a:txBody>
                  <a:tcPr marL="68600" marR="68600" marT="34300" marB="34300"/>
                </a:tc>
                <a:extLst>
                  <a:ext uri="{0D108BD9-81ED-4DB2-BD59-A6C34878D82A}">
                    <a16:rowId xmlns:a16="http://schemas.microsoft.com/office/drawing/2014/main" val="10001"/>
                  </a:ext>
                </a:extLst>
              </a:tr>
              <a:tr h="1299200">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Project Manager</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lt1"/>
                        </a:buClr>
                        <a:buSzPts val="1200"/>
                        <a:buFont typeface="Century Gothic"/>
                        <a:buNone/>
                      </a:pPr>
                      <a:r>
                        <a:rPr lang="en" sz="1200" u="none" strike="noStrike" cap="none"/>
                        <a:t>Weekly progress reports, Document/Plan revisions, Document/ Plan approvals/rejection, Project Plan approvals/ rejection, Project Deliverable order/receipt reports, Lessons Learned</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lvl="0" indent="0" algn="l" rtl="0">
                        <a:spcBef>
                          <a:spcPts val="0"/>
                        </a:spcBef>
                        <a:spcAft>
                          <a:spcPts val="0"/>
                        </a:spcAft>
                        <a:buClr>
                          <a:schemeClr val="lt1"/>
                        </a:buClr>
                        <a:buSzPts val="1200"/>
                        <a:buFont typeface="Century Gothic"/>
                        <a:buNone/>
                      </a:pPr>
                      <a:r>
                        <a:rPr lang="en" sz="1200"/>
                        <a:t>To prepare the Project Schedule and to be  provided with and provide the Project Manager with all reports, plans, revisions, project documents, and deliverables in accordance with the WBS and Project Schedule</a:t>
                      </a:r>
                      <a:endParaRPr sz="1200"/>
                    </a:p>
                    <a:p>
                      <a:pPr marL="0" marR="0" lvl="0" indent="0" algn="l" rtl="0">
                        <a:spcBef>
                          <a:spcPts val="0"/>
                        </a:spcBef>
                        <a:spcAft>
                          <a:spcPts val="0"/>
                        </a:spcAft>
                        <a:buClr>
                          <a:schemeClr val="lt1"/>
                        </a:buClr>
                        <a:buSzPts val="1200"/>
                        <a:buFont typeface="Century Gothic"/>
                        <a:buNone/>
                      </a:pPr>
                      <a:endParaRPr sz="1200"/>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Internal</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High</a:t>
                      </a:r>
                      <a:endParaRPr sz="1200" u="none" strike="noStrike" cap="none">
                        <a:solidFill>
                          <a:schemeClr val="dk1"/>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2"/>
                  </a:ext>
                </a:extLst>
              </a:tr>
              <a:tr h="1123125">
                <a:tc>
                  <a:txBody>
                    <a:bodyPr/>
                    <a:lstStyle/>
                    <a:p>
                      <a:pPr marL="0" marR="0" lvl="0" indent="0" algn="l" rtl="0">
                        <a:spcBef>
                          <a:spcPts val="0"/>
                        </a:spcBef>
                        <a:spcAft>
                          <a:spcPts val="0"/>
                        </a:spcAft>
                        <a:buClr>
                          <a:schemeClr val="lt1"/>
                        </a:buClr>
                        <a:buSzPts val="1200"/>
                        <a:buFont typeface="Century Gothic"/>
                        <a:buNone/>
                      </a:pPr>
                      <a:r>
                        <a:rPr lang="en" sz="1200" u="none" strike="noStrike" cap="none"/>
                        <a:t>Project</a:t>
                      </a:r>
                      <a:endParaRPr sz="1200" u="none" strike="noStrike" cap="none"/>
                    </a:p>
                    <a:p>
                      <a:pPr marL="0" marR="0" lvl="0" indent="0" algn="l" rtl="0">
                        <a:spcBef>
                          <a:spcPts val="0"/>
                        </a:spcBef>
                        <a:spcAft>
                          <a:spcPts val="0"/>
                        </a:spcAft>
                        <a:buClr>
                          <a:schemeClr val="lt1"/>
                        </a:buClr>
                        <a:buSzPts val="1200"/>
                        <a:buFont typeface="Century Gothic"/>
                        <a:buNone/>
                      </a:pPr>
                      <a:r>
                        <a:rPr lang="en" sz="1200" u="none" strike="noStrike" cap="none"/>
                        <a:t>Finance</a:t>
                      </a:r>
                      <a:endParaRPr sz="1200" u="none" strike="noStrike" cap="none"/>
                    </a:p>
                    <a:p>
                      <a:pPr marL="0" marR="0" lvl="0" indent="0" algn="l" rtl="0">
                        <a:spcBef>
                          <a:spcPts val="0"/>
                        </a:spcBef>
                        <a:spcAft>
                          <a:spcPts val="0"/>
                        </a:spcAft>
                        <a:buClr>
                          <a:schemeClr val="lt1"/>
                        </a:buClr>
                        <a:buSzPts val="1200"/>
                        <a:buFont typeface="Century Gothic"/>
                        <a:buNone/>
                      </a:pPr>
                      <a:r>
                        <a:rPr lang="en" sz="1200" u="none" strike="noStrike" cap="none"/>
                        <a:t>Officer</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lt1"/>
                        </a:buClr>
                        <a:buSzPts val="1200"/>
                        <a:buFont typeface="Century Gothic"/>
                        <a:buNone/>
                      </a:pPr>
                      <a:r>
                        <a:rPr lang="en" sz="1200" u="none" strike="noStrike" cap="none"/>
                        <a:t>Project Budget, Weekly progress reports, Document/Plan revisions, Document/ Plan approvals/rejection, Project Plan approvals/ rejection, Project Deliverable order/receipt reports, Lessons Learned</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lt1"/>
                        </a:buClr>
                        <a:buSzPts val="1200"/>
                        <a:buFont typeface="Century Gothic"/>
                        <a:buNone/>
                      </a:pPr>
                      <a:r>
                        <a:rPr lang="en" sz="1200"/>
                        <a:t>To prepare the Project Budget and to be provided with and provide the Project Manager with all reports, plans, revisions, project documents, and deliverables in accordance with the WBS and Project Schedule </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Internal</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lt1"/>
                        </a:buClr>
                        <a:buSzPts val="1200"/>
                        <a:buFont typeface="Century Gothic"/>
                        <a:buNone/>
                      </a:pPr>
                      <a:r>
                        <a:rPr lang="en" sz="1200" u="none" strike="noStrike" cap="none"/>
                        <a:t>High</a:t>
                      </a:r>
                      <a:endParaRPr sz="1200" u="none" strike="noStrike" cap="none">
                        <a:solidFill>
                          <a:schemeClr val="dk1"/>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3"/>
                  </a:ext>
                </a:extLst>
              </a:tr>
            </a:tbl>
          </a:graphicData>
        </a:graphic>
      </p:graphicFrame>
      <p:sp>
        <p:nvSpPr>
          <p:cNvPr id="820" name="Google Shape;820;p60"/>
          <p:cNvSpPr txBox="1"/>
          <p:nvPr/>
        </p:nvSpPr>
        <p:spPr>
          <a:xfrm>
            <a:off x="291700" y="182800"/>
            <a:ext cx="7661700" cy="51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3000" b="1" i="0" u="none" strike="noStrike" cap="none">
                <a:solidFill>
                  <a:schemeClr val="dk1"/>
                </a:solidFill>
                <a:latin typeface="Raleway"/>
                <a:ea typeface="Raleway"/>
                <a:cs typeface="Raleway"/>
                <a:sym typeface="Raleway"/>
              </a:rPr>
              <a:t>Stakeholder Communication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graphicFrame>
        <p:nvGraphicFramePr>
          <p:cNvPr id="825" name="Google Shape;825;p61"/>
          <p:cNvGraphicFramePr/>
          <p:nvPr/>
        </p:nvGraphicFramePr>
        <p:xfrm>
          <a:off x="123174" y="449387"/>
          <a:ext cx="3000000" cy="3000000"/>
        </p:xfrm>
        <a:graphic>
          <a:graphicData uri="http://schemas.openxmlformats.org/drawingml/2006/table">
            <a:tbl>
              <a:tblPr firstRow="1" bandRow="1">
                <a:noFill/>
                <a:tableStyleId>{DB06E53B-A7F6-4D7B-B006-E30B8E7E9385}</a:tableStyleId>
              </a:tblPr>
              <a:tblGrid>
                <a:gridCol w="1057150">
                  <a:extLst>
                    <a:ext uri="{9D8B030D-6E8A-4147-A177-3AD203B41FA5}">
                      <a16:colId xmlns:a16="http://schemas.microsoft.com/office/drawing/2014/main" val="20000"/>
                    </a:ext>
                  </a:extLst>
                </a:gridCol>
                <a:gridCol w="2931750">
                  <a:extLst>
                    <a:ext uri="{9D8B030D-6E8A-4147-A177-3AD203B41FA5}">
                      <a16:colId xmlns:a16="http://schemas.microsoft.com/office/drawing/2014/main" val="20001"/>
                    </a:ext>
                  </a:extLst>
                </a:gridCol>
                <a:gridCol w="2942725">
                  <a:extLst>
                    <a:ext uri="{9D8B030D-6E8A-4147-A177-3AD203B41FA5}">
                      <a16:colId xmlns:a16="http://schemas.microsoft.com/office/drawing/2014/main" val="20002"/>
                    </a:ext>
                  </a:extLst>
                </a:gridCol>
                <a:gridCol w="1021575">
                  <a:extLst>
                    <a:ext uri="{9D8B030D-6E8A-4147-A177-3AD203B41FA5}">
                      <a16:colId xmlns:a16="http://schemas.microsoft.com/office/drawing/2014/main" val="20003"/>
                    </a:ext>
                  </a:extLst>
                </a:gridCol>
                <a:gridCol w="885375">
                  <a:extLst>
                    <a:ext uri="{9D8B030D-6E8A-4147-A177-3AD203B41FA5}">
                      <a16:colId xmlns:a16="http://schemas.microsoft.com/office/drawing/2014/main" val="20004"/>
                    </a:ext>
                  </a:extLst>
                </a:gridCol>
              </a:tblGrid>
              <a:tr h="100000">
                <a:tc>
                  <a:txBody>
                    <a:bodyPr/>
                    <a:lstStyle/>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POSITION AND ROLE</a:t>
                      </a:r>
                      <a:endParaRPr sz="1200" u="none" strike="noStrike" cap="none"/>
                    </a:p>
                  </a:txBody>
                  <a:tcPr marL="68600" marR="68600" marT="34300" marB="34300"/>
                </a:tc>
                <a:tc>
                  <a:txBody>
                    <a:bodyPr/>
                    <a:lstStyle/>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COMMUNICATION</a:t>
                      </a:r>
                      <a:endParaRPr sz="1200" u="none" strike="noStrike" cap="none"/>
                    </a:p>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TYPE</a:t>
                      </a:r>
                      <a:endParaRPr sz="1200" u="none" strike="noStrike" cap="none"/>
                    </a:p>
                  </a:txBody>
                  <a:tcPr marL="68600" marR="68600" marT="34300" marB="34300"/>
                </a:tc>
                <a:tc>
                  <a:txBody>
                    <a:bodyPr/>
                    <a:lstStyle/>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COMMUNICATION</a:t>
                      </a:r>
                      <a:endParaRPr sz="1200" u="none" strike="noStrike" cap="none"/>
                    </a:p>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REQUIREMENTS</a:t>
                      </a:r>
                      <a:endParaRPr sz="1200" b="1" u="none" strike="noStrike" cap="none">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INTERNAL/</a:t>
                      </a:r>
                      <a:endParaRPr sz="1200" u="none" strike="noStrike" cap="none"/>
                    </a:p>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EXTERNAL</a:t>
                      </a:r>
                      <a:endParaRPr sz="1200" b="1" i="0" u="none" strike="noStrike" cap="none">
                        <a:solidFill>
                          <a:srgbClr val="FFFFFF"/>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INTEREST</a:t>
                      </a:r>
                      <a:endParaRPr sz="1200" b="1"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Clr>
                          <a:srgbClr val="FFFFFF"/>
                        </a:buClr>
                        <a:buSzPts val="1200"/>
                        <a:buFont typeface="Calibri"/>
                        <a:buNone/>
                      </a:pPr>
                      <a:r>
                        <a:rPr lang="en" sz="1200" b="1" i="0" u="none" strike="noStrike" cap="none">
                          <a:solidFill>
                            <a:srgbClr val="FFFFFF"/>
                          </a:solidFill>
                          <a:latin typeface="Calibri"/>
                          <a:ea typeface="Calibri"/>
                          <a:cs typeface="Calibri"/>
                          <a:sym typeface="Calibri"/>
                        </a:rPr>
                        <a:t>LEVEL</a:t>
                      </a:r>
                      <a:endParaRPr sz="1200" b="1" i="0" u="none" strike="noStrike" cap="none">
                        <a:solidFill>
                          <a:srgbClr val="FFFFFF"/>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0"/>
                  </a:ext>
                </a:extLst>
              </a:tr>
              <a:tr h="857300">
                <a:tc>
                  <a:txBody>
                    <a:bodyPr/>
                    <a:lstStyle/>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Event</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Operations</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Officer</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Weekly progress reports, Document/Plan revisions,</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Project Deliverable order/receipt reports, Lessons Learned </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To assist the Project Officers and Project Manager in the production of all reports,</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plans, revisions, project documents, and deliverables in accordance with the WBS</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and Project Schedule</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Internal</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High</a:t>
                      </a:r>
                      <a:endParaRPr sz="1200" u="none" strike="noStrike" cap="none">
                        <a:solidFill>
                          <a:schemeClr val="dk1"/>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1"/>
                  </a:ext>
                </a:extLst>
              </a:tr>
              <a:tr h="588000">
                <a:tc>
                  <a:txBody>
                    <a:bodyPr/>
                    <a:lstStyle/>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Project</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Coordinator</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NA</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To assist the Project Officers and Project Manager in the production of all reports,</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plans, revisions, project documents, and deliverables in accordance with the WBS</a:t>
                      </a:r>
                      <a:endParaRPr sz="1200" u="none" strike="noStrike" cap="none"/>
                    </a:p>
                    <a:p>
                      <a:pPr marL="0" marR="0" lvl="0" indent="0" algn="l"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and Project Schedule</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Internal</a:t>
                      </a:r>
                      <a:endParaRPr sz="1200" u="none" strike="noStrike" cap="none">
                        <a:solidFill>
                          <a:schemeClr val="dk1"/>
                        </a:solidFill>
                        <a:latin typeface="Calibri"/>
                        <a:ea typeface="Calibri"/>
                        <a:cs typeface="Calibri"/>
                        <a:sym typeface="Calibri"/>
                      </a:endParaRPr>
                    </a:p>
                  </a:txBody>
                  <a:tcPr marL="68600" marR="68600" marT="34300" marB="34300"/>
                </a:tc>
                <a:tc>
                  <a:txBody>
                    <a:bodyPr/>
                    <a:lstStyle/>
                    <a:p>
                      <a:pPr marL="0" marR="0" lvl="0" indent="0" algn="ctr" rtl="0">
                        <a:spcBef>
                          <a:spcPts val="0"/>
                        </a:spcBef>
                        <a:spcAft>
                          <a:spcPts val="0"/>
                        </a:spcAft>
                        <a:buClr>
                          <a:schemeClr val="dk1"/>
                        </a:buClr>
                        <a:buSzPts val="1200"/>
                        <a:buFont typeface="Calibri"/>
                        <a:buNone/>
                      </a:pPr>
                      <a:r>
                        <a:rPr lang="en" sz="1200" u="none" strike="noStrike" cap="none">
                          <a:solidFill>
                            <a:schemeClr val="dk1"/>
                          </a:solidFill>
                          <a:latin typeface="Calibri"/>
                          <a:ea typeface="Calibri"/>
                          <a:cs typeface="Calibri"/>
                          <a:sym typeface="Calibri"/>
                        </a:rPr>
                        <a:t>Medium</a:t>
                      </a:r>
                      <a:endParaRPr sz="1200" u="none" strike="noStrike" cap="none">
                        <a:solidFill>
                          <a:schemeClr val="dk1"/>
                        </a:solidFill>
                        <a:latin typeface="Calibri"/>
                        <a:ea typeface="Calibri"/>
                        <a:cs typeface="Calibri"/>
                        <a:sym typeface="Calibri"/>
                      </a:endParaRPr>
                    </a:p>
                  </a:txBody>
                  <a:tcPr marL="68600" marR="68600" marT="34300" marB="34300"/>
                </a:tc>
                <a:extLst>
                  <a:ext uri="{0D108BD9-81ED-4DB2-BD59-A6C34878D82A}">
                    <a16:rowId xmlns:a16="http://schemas.microsoft.com/office/drawing/2014/main" val="1000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2"/>
          <p:cNvSpPr txBox="1">
            <a:spLocks noGrp="1"/>
          </p:cNvSpPr>
          <p:nvPr>
            <p:ph type="body" idx="1"/>
          </p:nvPr>
        </p:nvSpPr>
        <p:spPr>
          <a:xfrm>
            <a:off x="3929063" y="685681"/>
            <a:ext cx="3594000" cy="3711600"/>
          </a:xfrm>
          <a:prstGeom prst="rect">
            <a:avLst/>
          </a:prstGeom>
          <a:noFill/>
          <a:ln>
            <a:noFill/>
          </a:ln>
        </p:spPr>
        <p:txBody>
          <a:bodyPr spcFirstLastPara="1" wrap="square" lIns="41150" tIns="34275" rIns="68575" bIns="34275" anchor="ctr" anchorCtr="0">
            <a:noAutofit/>
          </a:bodyPr>
          <a:lstStyle/>
          <a:p>
            <a:pPr marL="0" lvl="0" indent="0" algn="l" rtl="0">
              <a:lnSpc>
                <a:spcPct val="90000"/>
              </a:lnSpc>
              <a:spcBef>
                <a:spcPts val="800"/>
              </a:spcBef>
              <a:spcAft>
                <a:spcPts val="0"/>
              </a:spcAft>
              <a:buSzPts val="4800"/>
              <a:buNone/>
            </a:pPr>
            <a:r>
              <a:rPr lang="en"/>
              <a:t>Project Close-out Resource Release Report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The Client</a:t>
            </a:r>
            <a:endParaRPr/>
          </a:p>
        </p:txBody>
      </p:sp>
      <p:sp>
        <p:nvSpPr>
          <p:cNvPr id="196" name="Google Shape;196;p27"/>
          <p:cNvSpPr txBox="1">
            <a:spLocks noGrp="1"/>
          </p:cNvSpPr>
          <p:nvPr>
            <p:ph type="body" idx="1"/>
          </p:nvPr>
        </p:nvSpPr>
        <p:spPr>
          <a:xfrm>
            <a:off x="952847" y="1378725"/>
            <a:ext cx="7778700" cy="32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en"/>
              <a:t>A group of new graduate students who want to open a restaurant in a bustling part of New Brunswick.</a:t>
            </a:r>
            <a:endParaRPr/>
          </a:p>
          <a:p>
            <a:pPr marL="0" lvl="0" indent="0" algn="l" rtl="0">
              <a:spcBef>
                <a:spcPts val="1600"/>
              </a:spcBef>
              <a:spcAft>
                <a:spcPts val="0"/>
              </a:spcAft>
              <a:buSzPts val="1800"/>
              <a:buNone/>
            </a:pPr>
            <a:r>
              <a:rPr lang="en"/>
              <a:t>These students have a graduate degree in Master of Business and Science with a concentration in Food Science. </a:t>
            </a:r>
            <a:endParaRPr/>
          </a:p>
          <a:p>
            <a:pPr marL="457200" lvl="0" indent="-342900" algn="l" rtl="0">
              <a:spcBef>
                <a:spcPts val="1600"/>
              </a:spcBef>
              <a:spcAft>
                <a:spcPts val="0"/>
              </a:spcAft>
              <a:buSzPts val="1800"/>
              <a:buChar char="-"/>
            </a:pPr>
            <a:r>
              <a:rPr lang="en"/>
              <a:t>First startup with no previous experience</a:t>
            </a:r>
            <a:endParaRPr/>
          </a:p>
          <a:p>
            <a:pPr marL="457200" lvl="0" indent="-342900" algn="l" rtl="0">
              <a:spcBef>
                <a:spcPts val="0"/>
              </a:spcBef>
              <a:spcAft>
                <a:spcPts val="0"/>
              </a:spcAft>
              <a:buSzPts val="1800"/>
              <a:buChar char="-"/>
            </a:pPr>
            <a:r>
              <a:rPr lang="en"/>
              <a:t>Looking for project management consultants to drive their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6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Lato"/>
              <a:buNone/>
            </a:pPr>
            <a:r>
              <a:rPr lang="en" sz="1800">
                <a:latin typeface="Lato"/>
                <a:ea typeface="Lato"/>
                <a:cs typeface="Lato"/>
                <a:sym typeface="Lato"/>
              </a:rPr>
              <a:t>General Wrap Up</a:t>
            </a:r>
            <a:endParaRPr/>
          </a:p>
        </p:txBody>
      </p:sp>
      <p:sp>
        <p:nvSpPr>
          <p:cNvPr id="836" name="Google Shape;836;p63"/>
          <p:cNvSpPr txBox="1">
            <a:spLocks noGrp="1"/>
          </p:cNvSpPr>
          <p:nvPr>
            <p:ph type="body" idx="1"/>
          </p:nvPr>
        </p:nvSpPr>
        <p:spPr>
          <a:xfrm>
            <a:off x="2410100" y="1211350"/>
            <a:ext cx="6321600" cy="338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Found 61 George St. available and leased the place for $325,000 per year on Day 23</a:t>
            </a:r>
            <a:endParaRPr/>
          </a:p>
          <a:p>
            <a:pPr marL="457200" lvl="0" indent="-342900" algn="l" rtl="0">
              <a:spcBef>
                <a:spcPts val="0"/>
              </a:spcBef>
              <a:spcAft>
                <a:spcPts val="0"/>
              </a:spcAft>
              <a:buSzPts val="1800"/>
              <a:buChar char="●"/>
            </a:pPr>
            <a:r>
              <a:rPr lang="en"/>
              <a:t>Finalized the menu on Day 47</a:t>
            </a:r>
            <a:endParaRPr/>
          </a:p>
          <a:p>
            <a:pPr marL="457200" lvl="0" indent="-342900" algn="l" rtl="0">
              <a:spcBef>
                <a:spcPts val="0"/>
              </a:spcBef>
              <a:spcAft>
                <a:spcPts val="0"/>
              </a:spcAft>
              <a:buSzPts val="1800"/>
              <a:buChar char="●"/>
            </a:pPr>
            <a:r>
              <a:rPr lang="en"/>
              <a:t>Outsourced the interior plan for $87,000 and with the equipment and installation fee, the total cost is $340,000. The whole part finished on Day 110</a:t>
            </a:r>
            <a:endParaRPr/>
          </a:p>
          <a:p>
            <a:pPr marL="457200" lvl="0" indent="-342900" algn="l" rtl="0">
              <a:spcBef>
                <a:spcPts val="0"/>
              </a:spcBef>
              <a:spcAft>
                <a:spcPts val="0"/>
              </a:spcAft>
              <a:buSzPts val="1800"/>
              <a:buChar char="●"/>
            </a:pPr>
            <a:r>
              <a:rPr lang="en"/>
              <a:t>Recruited all needed employees on Day 146 with the cost of $97,000</a:t>
            </a:r>
            <a:endParaRPr/>
          </a:p>
          <a:p>
            <a:pPr marL="457200" lvl="0" indent="-342900" algn="l" rtl="0">
              <a:spcBef>
                <a:spcPts val="0"/>
              </a:spcBef>
              <a:spcAft>
                <a:spcPts val="0"/>
              </a:spcAft>
              <a:buSzPts val="1800"/>
              <a:buChar char="●"/>
            </a:pPr>
            <a:r>
              <a:rPr lang="en"/>
              <a:t>Found appropriate food supplier on Day150 </a:t>
            </a:r>
            <a:endParaRPr/>
          </a:p>
          <a:p>
            <a:pPr marL="0" lvl="0" indent="0" algn="l" rtl="0">
              <a:spcBef>
                <a:spcPts val="1600"/>
              </a:spcBef>
              <a:spcAft>
                <a:spcPts val="0"/>
              </a:spcAft>
              <a:buSzPts val="1800"/>
              <a:buNone/>
            </a:pPr>
            <a:endParaRPr/>
          </a:p>
          <a:p>
            <a:pPr marL="457200" lvl="0" indent="0" algn="l" rtl="0">
              <a:spcBef>
                <a:spcPts val="1600"/>
              </a:spcBef>
              <a:spcAft>
                <a:spcPts val="0"/>
              </a:spcAft>
              <a:buSzPts val="1800"/>
              <a:buNone/>
            </a:pPr>
            <a:endParaRPr/>
          </a:p>
          <a:p>
            <a:pPr marL="457200" lvl="0" indent="0" algn="l" rtl="0">
              <a:spcBef>
                <a:spcPts val="1600"/>
              </a:spcBef>
              <a:spcAft>
                <a:spcPts val="1600"/>
              </a:spcAft>
              <a:buSzPts val="18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4"/>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latin typeface="Lato"/>
                <a:ea typeface="Lato"/>
                <a:cs typeface="Lato"/>
                <a:sym typeface="Lato"/>
              </a:rPr>
              <a:t>General Wrap Up (Continued)</a:t>
            </a:r>
            <a:endParaRPr/>
          </a:p>
        </p:txBody>
      </p:sp>
      <p:sp>
        <p:nvSpPr>
          <p:cNvPr id="842" name="Google Shape;842;p64"/>
          <p:cNvSpPr txBox="1">
            <a:spLocks noGrp="1"/>
          </p:cNvSpPr>
          <p:nvPr>
            <p:ph type="body" idx="1"/>
          </p:nvPr>
        </p:nvSpPr>
        <p:spPr>
          <a:xfrm>
            <a:off x="2410100" y="1312925"/>
            <a:ext cx="6321600" cy="3285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Got all necessary licenses on Day 152 with the cost of $9,000</a:t>
            </a:r>
            <a:endParaRPr/>
          </a:p>
          <a:p>
            <a:pPr marL="457200" lvl="0" indent="-342900" algn="l" rtl="0">
              <a:spcBef>
                <a:spcPts val="0"/>
              </a:spcBef>
              <a:spcAft>
                <a:spcPts val="0"/>
              </a:spcAft>
              <a:buSzPts val="1800"/>
              <a:buChar char="●"/>
            </a:pPr>
            <a:r>
              <a:rPr lang="en"/>
              <a:t>Finished the advertising of the restaurant on Day 166 with the cost of $67,000</a:t>
            </a:r>
            <a:endParaRPr/>
          </a:p>
          <a:p>
            <a:pPr marL="457200" lvl="0" indent="-342900" algn="l" rtl="0">
              <a:spcBef>
                <a:spcPts val="0"/>
              </a:spcBef>
              <a:spcAft>
                <a:spcPts val="0"/>
              </a:spcAft>
              <a:buSzPts val="1800"/>
              <a:buChar char="●"/>
            </a:pPr>
            <a:r>
              <a:rPr lang="en"/>
              <a:t>The inauguration date is on Day 180</a:t>
            </a:r>
            <a:endParaRPr/>
          </a:p>
          <a:p>
            <a:pPr marL="0" lvl="0" indent="0" algn="l" rtl="0">
              <a:spcBef>
                <a:spcPts val="1600"/>
              </a:spcBef>
              <a:spcAft>
                <a:spcPts val="0"/>
              </a:spcAft>
              <a:buSzPts val="1800"/>
              <a:buNone/>
            </a:pPr>
            <a:r>
              <a:rPr lang="en"/>
              <a:t>The total bill is $838,000.</a:t>
            </a:r>
            <a:endParaRPr/>
          </a:p>
          <a:p>
            <a:pPr marL="0" lvl="0" indent="0" algn="l" rtl="0">
              <a:spcBef>
                <a:spcPts val="1600"/>
              </a:spcBef>
              <a:spcAft>
                <a:spcPts val="1600"/>
              </a:spcAft>
              <a:buSzPts val="1800"/>
              <a:buNone/>
            </a:pPr>
            <a:r>
              <a:rPr lang="en"/>
              <a:t>The total time for this project is exact 6 months.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5"/>
          <p:cNvSpPr txBox="1">
            <a:spLocks noGrp="1"/>
          </p:cNvSpPr>
          <p:nvPr>
            <p:ph type="title"/>
          </p:nvPr>
        </p:nvSpPr>
        <p:spPr>
          <a:xfrm>
            <a:off x="2410100" y="482175"/>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Project Completion Form</a:t>
            </a:r>
            <a:endParaRPr/>
          </a:p>
        </p:txBody>
      </p:sp>
      <p:pic>
        <p:nvPicPr>
          <p:cNvPr id="848" name="Google Shape;848;p65"/>
          <p:cNvPicPr preferRelativeResize="0"/>
          <p:nvPr/>
        </p:nvPicPr>
        <p:blipFill rotWithShape="1">
          <a:blip r:embed="rId3">
            <a:alphaModFix/>
          </a:blip>
          <a:srcRect/>
          <a:stretch/>
        </p:blipFill>
        <p:spPr>
          <a:xfrm>
            <a:off x="2551176" y="1067350"/>
            <a:ext cx="4821424" cy="3725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6"/>
          <p:cNvSpPr txBox="1">
            <a:spLocks noGrp="1"/>
          </p:cNvSpPr>
          <p:nvPr>
            <p:ph type="body" idx="1"/>
          </p:nvPr>
        </p:nvSpPr>
        <p:spPr>
          <a:xfrm>
            <a:off x="2410104" y="1595776"/>
            <a:ext cx="3939000" cy="121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THANK YOU!</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Project ‘SugarSpice Makers’	</a:t>
            </a:r>
            <a:endParaRPr/>
          </a:p>
        </p:txBody>
      </p:sp>
      <p:sp>
        <p:nvSpPr>
          <p:cNvPr id="202" name="Google Shape;202;p28"/>
          <p:cNvSpPr txBox="1">
            <a:spLocks noGrp="1"/>
          </p:cNvSpPr>
          <p:nvPr>
            <p:ph type="body" idx="1"/>
          </p:nvPr>
        </p:nvSpPr>
        <p:spPr>
          <a:xfrm>
            <a:off x="306450" y="1211350"/>
            <a:ext cx="8966100" cy="11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en" sz="1500" b="1"/>
              <a:t>Project Start Date:</a:t>
            </a:r>
            <a:r>
              <a:rPr lang="en" sz="1500"/>
              <a:t> 6/12/2018	 							</a:t>
            </a:r>
            <a:r>
              <a:rPr lang="en" sz="1500" b="1"/>
              <a:t>Project End Date:</a:t>
            </a:r>
            <a:r>
              <a:rPr lang="en" sz="1500"/>
              <a:t> 12/12/2018</a:t>
            </a:r>
            <a:endParaRPr sz="1500"/>
          </a:p>
          <a:p>
            <a:pPr marL="0" lvl="0" indent="0" algn="l" rtl="0">
              <a:spcBef>
                <a:spcPts val="1600"/>
              </a:spcBef>
              <a:spcAft>
                <a:spcPts val="0"/>
              </a:spcAft>
              <a:buSzPts val="1800"/>
              <a:buNone/>
            </a:pPr>
            <a:endParaRPr sz="1500"/>
          </a:p>
          <a:p>
            <a:pPr marL="0" lvl="0" indent="0" algn="l" rtl="0">
              <a:spcBef>
                <a:spcPts val="1600"/>
              </a:spcBef>
              <a:spcAft>
                <a:spcPts val="1600"/>
              </a:spcAft>
              <a:buSzPts val="1800"/>
              <a:buNone/>
            </a:pPr>
            <a:endParaRPr sz="1500"/>
          </a:p>
        </p:txBody>
      </p:sp>
      <p:sp>
        <p:nvSpPr>
          <p:cNvPr id="203" name="Google Shape;203;p28"/>
          <p:cNvSpPr txBox="1"/>
          <p:nvPr/>
        </p:nvSpPr>
        <p:spPr>
          <a:xfrm>
            <a:off x="276800" y="1797175"/>
            <a:ext cx="4547400" cy="131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chemeClr val="lt1"/>
                </a:solidFill>
                <a:latin typeface="Arial"/>
                <a:ea typeface="Arial"/>
                <a:cs typeface="Arial"/>
                <a:sym typeface="Arial"/>
              </a:rPr>
              <a:t>Need: </a:t>
            </a:r>
            <a:r>
              <a:rPr lang="en" sz="1500" b="0" i="0" u="none" strike="noStrike" cap="none">
                <a:solidFill>
                  <a:schemeClr val="lt1"/>
                </a:solidFill>
                <a:latin typeface="Arial"/>
                <a:ea typeface="Arial"/>
                <a:cs typeface="Arial"/>
                <a:sym typeface="Arial"/>
              </a:rPr>
              <a:t>A refreshing space for people to come and de-stress themselves in a fun area </a:t>
            </a:r>
            <a:endParaRPr sz="1500" b="0" i="0" u="none" strike="noStrike" cap="none">
              <a:solidFill>
                <a:schemeClr val="lt1"/>
              </a:solidFill>
              <a:latin typeface="Arial"/>
              <a:ea typeface="Arial"/>
              <a:cs typeface="Arial"/>
              <a:sym typeface="Arial"/>
            </a:endParaRPr>
          </a:p>
        </p:txBody>
      </p:sp>
      <p:pic>
        <p:nvPicPr>
          <p:cNvPr id="204" name="Google Shape;204;p28"/>
          <p:cNvPicPr preferRelativeResize="0"/>
          <p:nvPr/>
        </p:nvPicPr>
        <p:blipFill rotWithShape="1">
          <a:blip r:embed="rId3">
            <a:alphaModFix/>
          </a:blip>
          <a:srcRect/>
          <a:stretch/>
        </p:blipFill>
        <p:spPr>
          <a:xfrm>
            <a:off x="415175" y="2471350"/>
            <a:ext cx="3219175" cy="2213850"/>
          </a:xfrm>
          <a:prstGeom prst="rect">
            <a:avLst/>
          </a:prstGeom>
          <a:noFill/>
          <a:ln>
            <a:noFill/>
          </a:ln>
        </p:spPr>
      </p:pic>
      <p:pic>
        <p:nvPicPr>
          <p:cNvPr id="205" name="Google Shape;205;p28"/>
          <p:cNvPicPr preferRelativeResize="0"/>
          <p:nvPr/>
        </p:nvPicPr>
        <p:blipFill rotWithShape="1">
          <a:blip r:embed="rId4">
            <a:alphaModFix/>
          </a:blip>
          <a:srcRect/>
          <a:stretch/>
        </p:blipFill>
        <p:spPr>
          <a:xfrm>
            <a:off x="6646849" y="1568900"/>
            <a:ext cx="2388426" cy="1637075"/>
          </a:xfrm>
          <a:prstGeom prst="rect">
            <a:avLst/>
          </a:prstGeom>
          <a:noFill/>
          <a:ln>
            <a:noFill/>
          </a:ln>
        </p:spPr>
      </p:pic>
      <p:sp>
        <p:nvSpPr>
          <p:cNvPr id="206" name="Google Shape;206;p28"/>
          <p:cNvSpPr txBox="1"/>
          <p:nvPr/>
        </p:nvSpPr>
        <p:spPr>
          <a:xfrm>
            <a:off x="3983825" y="3697900"/>
            <a:ext cx="1782300" cy="750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1500" b="1" i="0" u="none" strike="noStrike" cap="none">
                <a:solidFill>
                  <a:schemeClr val="lt1"/>
                </a:solidFill>
                <a:latin typeface="Lato"/>
                <a:ea typeface="Lato"/>
                <a:cs typeface="Lato"/>
                <a:sym typeface="Lato"/>
              </a:rPr>
              <a:t>Location:</a:t>
            </a:r>
            <a:r>
              <a:rPr lang="en" sz="1500" b="1" i="0" u="none" strike="noStrike" cap="none">
                <a:solidFill>
                  <a:schemeClr val="dk2"/>
                </a:solidFill>
                <a:latin typeface="Lato"/>
                <a:ea typeface="Lato"/>
                <a:cs typeface="Lato"/>
                <a:sym typeface="Lato"/>
              </a:rPr>
              <a:t> </a:t>
            </a:r>
            <a:endParaRPr sz="1500" b="1" i="0" u="none" strike="noStrike" cap="none">
              <a:solidFill>
                <a:schemeClr val="dk2"/>
              </a:solidFill>
              <a:latin typeface="Lato"/>
              <a:ea typeface="Lato"/>
              <a:cs typeface="Lato"/>
              <a:sym typeface="Lato"/>
            </a:endParaRPr>
          </a:p>
          <a:p>
            <a:pPr marL="0" marR="0" lvl="0" indent="0" algn="l" rtl="0">
              <a:lnSpc>
                <a:spcPct val="115000"/>
              </a:lnSpc>
              <a:spcBef>
                <a:spcPts val="1600"/>
              </a:spcBef>
              <a:spcAft>
                <a:spcPts val="1600"/>
              </a:spcAft>
              <a:buClr>
                <a:srgbClr val="000000"/>
              </a:buClr>
              <a:buSzPts val="1500"/>
              <a:buFont typeface="Arial"/>
              <a:buNone/>
            </a:pPr>
            <a:r>
              <a:rPr lang="en" sz="1500" b="0" i="0" u="none" strike="noStrike" cap="none">
                <a:solidFill>
                  <a:schemeClr val="lt1"/>
                </a:solidFill>
                <a:latin typeface="Lato"/>
                <a:ea typeface="Lato"/>
                <a:cs typeface="Lato"/>
                <a:sym typeface="Lato"/>
              </a:rPr>
              <a:t>61 George Street, New Brunswick, NJ 08901</a:t>
            </a:r>
            <a:endParaRPr sz="1400" b="0" i="0" u="none" strike="noStrike" cap="none">
              <a:solidFill>
                <a:schemeClr val="lt1"/>
              </a:solidFill>
              <a:latin typeface="Arial"/>
              <a:ea typeface="Arial"/>
              <a:cs typeface="Arial"/>
              <a:sym typeface="Arial"/>
            </a:endParaRPr>
          </a:p>
        </p:txBody>
      </p:sp>
      <p:sp>
        <p:nvSpPr>
          <p:cNvPr id="207" name="Google Shape;207;p28"/>
          <p:cNvSpPr txBox="1"/>
          <p:nvPr/>
        </p:nvSpPr>
        <p:spPr>
          <a:xfrm>
            <a:off x="6531650" y="3375425"/>
            <a:ext cx="2250300" cy="122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Stakeholders:</a:t>
            </a: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Mr. George McGuire</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Ms. Nicole Murphy</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Mr. Peter Parker</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p:nvPr/>
        </p:nvSpPr>
        <p:spPr>
          <a:xfrm>
            <a:off x="3553800" y="1710175"/>
            <a:ext cx="5550600" cy="184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1500" b="1" i="0" u="none" strike="noStrike" cap="none">
                <a:solidFill>
                  <a:schemeClr val="lt1"/>
                </a:solidFill>
                <a:latin typeface="Lato"/>
                <a:ea typeface="Lato"/>
                <a:cs typeface="Lato"/>
                <a:sym typeface="Lato"/>
              </a:rPr>
              <a:t>Target group :</a:t>
            </a:r>
            <a:r>
              <a:rPr lang="en" sz="1500" b="0" i="0" u="none" strike="noStrike" cap="none">
                <a:solidFill>
                  <a:schemeClr val="lt1"/>
                </a:solidFill>
                <a:latin typeface="Lato"/>
                <a:ea typeface="Lato"/>
                <a:cs typeface="Lato"/>
                <a:sym typeface="Lato"/>
              </a:rPr>
              <a:t> Opening a bistro for young adults</a:t>
            </a:r>
            <a:endParaRPr sz="1500" b="0" i="0" u="none" strike="noStrike" cap="none">
              <a:solidFill>
                <a:schemeClr val="lt1"/>
              </a:solidFill>
              <a:latin typeface="Lato"/>
              <a:ea typeface="Lato"/>
              <a:cs typeface="Lato"/>
              <a:sym typeface="Lato"/>
            </a:endParaRPr>
          </a:p>
          <a:p>
            <a:pPr marL="0" marR="0" lvl="0" indent="0" algn="l" rtl="0">
              <a:lnSpc>
                <a:spcPct val="115000"/>
              </a:lnSpc>
              <a:spcBef>
                <a:spcPts val="1600"/>
              </a:spcBef>
              <a:spcAft>
                <a:spcPts val="0"/>
              </a:spcAft>
              <a:buClr>
                <a:srgbClr val="000000"/>
              </a:buClr>
              <a:buSzPts val="1500"/>
              <a:buFont typeface="Arial"/>
              <a:buNone/>
            </a:pPr>
            <a:r>
              <a:rPr lang="en" sz="1500" b="1" i="0" u="none" strike="noStrike" cap="none">
                <a:solidFill>
                  <a:schemeClr val="lt1"/>
                </a:solidFill>
                <a:latin typeface="Lato"/>
                <a:ea typeface="Lato"/>
                <a:cs typeface="Lato"/>
                <a:sym typeface="Lato"/>
              </a:rPr>
              <a:t>Description: </a:t>
            </a:r>
            <a:endParaRPr sz="1500" b="1" i="0" u="none" strike="noStrike" cap="none">
              <a:solidFill>
                <a:schemeClr val="lt1"/>
              </a:solidFill>
              <a:latin typeface="Lato"/>
              <a:ea typeface="Lato"/>
              <a:cs typeface="Lato"/>
              <a:sym typeface="Lato"/>
            </a:endParaRPr>
          </a:p>
          <a:p>
            <a:pPr marL="457200" marR="0" lvl="0" indent="-323850" algn="l" rtl="0">
              <a:lnSpc>
                <a:spcPct val="115000"/>
              </a:lnSpc>
              <a:spcBef>
                <a:spcPts val="1600"/>
              </a:spcBef>
              <a:spcAft>
                <a:spcPts val="0"/>
              </a:spcAft>
              <a:buClr>
                <a:schemeClr val="dk2"/>
              </a:buClr>
              <a:buSzPts val="1500"/>
              <a:buFont typeface="Lato"/>
              <a:buChar char="●"/>
            </a:pPr>
            <a:r>
              <a:rPr lang="en" sz="1500" b="0" i="0" u="none" strike="noStrike" cap="none">
                <a:solidFill>
                  <a:schemeClr val="lt1"/>
                </a:solidFill>
                <a:latin typeface="Lato"/>
                <a:ea typeface="Lato"/>
                <a:cs typeface="Lato"/>
                <a:sym typeface="Lato"/>
              </a:rPr>
              <a:t>Bistro with board games and table games such as table tennis, foosball  </a:t>
            </a:r>
            <a:endParaRPr sz="1500" b="0" i="0" u="none" strike="noStrike" cap="none">
              <a:solidFill>
                <a:schemeClr val="lt1"/>
              </a:solidFill>
              <a:latin typeface="Lato"/>
              <a:ea typeface="Lato"/>
              <a:cs typeface="Lato"/>
              <a:sym typeface="Lato"/>
            </a:endParaRPr>
          </a:p>
          <a:p>
            <a:pPr marL="457200" marR="0" lvl="0" indent="-323850" algn="l" rtl="0">
              <a:lnSpc>
                <a:spcPct val="115000"/>
              </a:lnSpc>
              <a:spcBef>
                <a:spcPts val="0"/>
              </a:spcBef>
              <a:spcAft>
                <a:spcPts val="0"/>
              </a:spcAft>
              <a:buClr>
                <a:schemeClr val="dk2"/>
              </a:buClr>
              <a:buSzPts val="1500"/>
              <a:buFont typeface="Lato"/>
              <a:buChar char="●"/>
            </a:pPr>
            <a:r>
              <a:rPr lang="en" sz="1500" b="0" i="0" u="none" strike="noStrike" cap="none">
                <a:solidFill>
                  <a:schemeClr val="lt1"/>
                </a:solidFill>
                <a:latin typeface="Lato"/>
                <a:ea typeface="Lato"/>
                <a:cs typeface="Lato"/>
                <a:sym typeface="Lato"/>
              </a:rPr>
              <a:t>Continental cuisine, pastries and gelato</a:t>
            </a:r>
            <a:endParaRPr sz="1500" b="0" i="0" u="none" strike="noStrike" cap="none">
              <a:solidFill>
                <a:schemeClr val="lt1"/>
              </a:solidFill>
              <a:latin typeface="Lato"/>
              <a:ea typeface="Lato"/>
              <a:cs typeface="Lato"/>
              <a:sym typeface="Lato"/>
            </a:endParaRPr>
          </a:p>
          <a:p>
            <a:pPr marL="457200" marR="0" lvl="0" indent="-323850" algn="l" rtl="0">
              <a:lnSpc>
                <a:spcPct val="115000"/>
              </a:lnSpc>
              <a:spcBef>
                <a:spcPts val="0"/>
              </a:spcBef>
              <a:spcAft>
                <a:spcPts val="0"/>
              </a:spcAft>
              <a:buClr>
                <a:schemeClr val="dk2"/>
              </a:buClr>
              <a:buSzPts val="1500"/>
              <a:buFont typeface="Lato"/>
              <a:buChar char="●"/>
            </a:pPr>
            <a:r>
              <a:rPr lang="en" sz="1500" b="0" i="0" u="none" strike="noStrike" cap="none">
                <a:solidFill>
                  <a:schemeClr val="lt1"/>
                </a:solidFill>
                <a:latin typeface="Lato"/>
                <a:ea typeface="Lato"/>
                <a:cs typeface="Lato"/>
                <a:sym typeface="Lato"/>
              </a:rPr>
              <a:t>A library with novels, journals, magazines and newspapers</a:t>
            </a:r>
            <a:endParaRPr sz="1500" b="0" i="0" u="none" strike="noStrike" cap="none">
              <a:solidFill>
                <a:schemeClr val="lt1"/>
              </a:solidFill>
              <a:latin typeface="Lato"/>
              <a:ea typeface="Lato"/>
              <a:cs typeface="Lato"/>
              <a:sym typeface="Lato"/>
            </a:endParaRPr>
          </a:p>
          <a:p>
            <a:pPr marL="457200" marR="0" lvl="0" indent="-323850" algn="l" rtl="0">
              <a:lnSpc>
                <a:spcPct val="115000"/>
              </a:lnSpc>
              <a:spcBef>
                <a:spcPts val="0"/>
              </a:spcBef>
              <a:spcAft>
                <a:spcPts val="0"/>
              </a:spcAft>
              <a:buClr>
                <a:schemeClr val="dk2"/>
              </a:buClr>
              <a:buSzPts val="1500"/>
              <a:buFont typeface="Arial"/>
              <a:buChar char="●"/>
            </a:pPr>
            <a:r>
              <a:rPr lang="en" sz="1500" b="0" i="0" u="none" strike="noStrike" cap="none">
                <a:solidFill>
                  <a:schemeClr val="lt1"/>
                </a:solidFill>
                <a:latin typeface="Lato"/>
                <a:ea typeface="Lato"/>
                <a:cs typeface="Lato"/>
                <a:sym typeface="Lato"/>
              </a:rPr>
              <a:t>encouraging “face-to-face fun”</a:t>
            </a:r>
            <a:endParaRPr sz="1500" b="0" i="0" u="none" strike="noStrike" cap="none">
              <a:solidFill>
                <a:schemeClr val="lt1"/>
              </a:solidFill>
              <a:latin typeface="Lato"/>
              <a:ea typeface="Lato"/>
              <a:cs typeface="Lato"/>
              <a:sym typeface="Lato"/>
            </a:endParaRPr>
          </a:p>
          <a:p>
            <a:pPr marL="457200" marR="0" lvl="0" indent="-323850" algn="l" rtl="0">
              <a:lnSpc>
                <a:spcPct val="115000"/>
              </a:lnSpc>
              <a:spcBef>
                <a:spcPts val="0"/>
              </a:spcBef>
              <a:spcAft>
                <a:spcPts val="0"/>
              </a:spcAft>
              <a:buClr>
                <a:schemeClr val="dk2"/>
              </a:buClr>
              <a:buSzPts val="1500"/>
              <a:buFont typeface="Arial"/>
              <a:buChar char="●"/>
            </a:pPr>
            <a:r>
              <a:rPr lang="en" sz="1500" b="0" i="0" u="none" strike="noStrike" cap="none">
                <a:solidFill>
                  <a:schemeClr val="lt1"/>
                </a:solidFill>
                <a:latin typeface="Arial"/>
                <a:ea typeface="Arial"/>
                <a:cs typeface="Arial"/>
                <a:sym typeface="Arial"/>
              </a:rPr>
              <a:t>An interactive space with good music </a:t>
            </a:r>
            <a:endParaRPr sz="1500" b="0" i="0" u="none" strike="noStrike" cap="none">
              <a:solidFill>
                <a:schemeClr val="lt1"/>
              </a:solidFill>
              <a:latin typeface="Arial"/>
              <a:ea typeface="Arial"/>
              <a:cs typeface="Arial"/>
              <a:sym typeface="Arial"/>
            </a:endParaRPr>
          </a:p>
          <a:p>
            <a:pPr marL="457200" marR="0" lvl="0" indent="-323850" algn="l" rtl="0">
              <a:lnSpc>
                <a:spcPct val="115000"/>
              </a:lnSpc>
              <a:spcBef>
                <a:spcPts val="0"/>
              </a:spcBef>
              <a:spcAft>
                <a:spcPts val="0"/>
              </a:spcAft>
              <a:buClr>
                <a:schemeClr val="dk2"/>
              </a:buClr>
              <a:buSzPts val="1500"/>
              <a:buFont typeface="Arial"/>
              <a:buChar char="●"/>
            </a:pPr>
            <a:r>
              <a:rPr lang="en" sz="1500" b="0" i="0" u="none" strike="noStrike" cap="none">
                <a:solidFill>
                  <a:schemeClr val="lt1"/>
                </a:solidFill>
                <a:latin typeface="Arial"/>
                <a:ea typeface="Arial"/>
                <a:cs typeface="Arial"/>
                <a:sym typeface="Arial"/>
              </a:rPr>
              <a:t>Seats 60-70 customers with tables that seat parties of 2, 4, 6 and 10</a:t>
            </a:r>
            <a:endParaRPr sz="1500" b="0" i="0" u="none" strike="noStrike" cap="none">
              <a:solidFill>
                <a:schemeClr val="lt1"/>
              </a:solidFill>
              <a:latin typeface="Arial"/>
              <a:ea typeface="Arial"/>
              <a:cs typeface="Arial"/>
              <a:sym typeface="Arial"/>
            </a:endParaRPr>
          </a:p>
          <a:p>
            <a:pPr marL="457200" marR="0" lvl="0" indent="-323850" algn="l" rtl="0">
              <a:lnSpc>
                <a:spcPct val="115000"/>
              </a:lnSpc>
              <a:spcBef>
                <a:spcPts val="0"/>
              </a:spcBef>
              <a:spcAft>
                <a:spcPts val="0"/>
              </a:spcAft>
              <a:buClr>
                <a:schemeClr val="dk2"/>
              </a:buClr>
              <a:buSzPts val="1500"/>
              <a:buFont typeface="Arial"/>
              <a:buChar char="●"/>
            </a:pPr>
            <a:r>
              <a:rPr lang="en" sz="1500" b="0" i="0" u="none" strike="noStrike" cap="none">
                <a:solidFill>
                  <a:schemeClr val="lt1"/>
                </a:solidFill>
                <a:latin typeface="Arial"/>
                <a:ea typeface="Arial"/>
                <a:cs typeface="Arial"/>
                <a:sym typeface="Arial"/>
              </a:rPr>
              <a:t>No free Wi-Fi to encourage “face-time” with friends and “me-time” </a:t>
            </a:r>
            <a:endParaRPr sz="1500" b="0" i="0" u="none" strike="noStrike" cap="none">
              <a:solidFill>
                <a:schemeClr val="lt1"/>
              </a:solidFill>
              <a:latin typeface="Arial"/>
              <a:ea typeface="Arial"/>
              <a:cs typeface="Arial"/>
              <a:sym typeface="Arial"/>
            </a:endParaRPr>
          </a:p>
          <a:p>
            <a:pPr marL="0" marR="0" lvl="0" indent="0" algn="l" rtl="0">
              <a:lnSpc>
                <a:spcPct val="115000"/>
              </a:lnSpc>
              <a:spcBef>
                <a:spcPts val="1600"/>
              </a:spcBef>
              <a:spcAft>
                <a:spcPts val="1600"/>
              </a:spcAft>
              <a:buClr>
                <a:srgbClr val="000000"/>
              </a:buClr>
              <a:buSzPts val="1500"/>
              <a:buFont typeface="Arial"/>
              <a:buNone/>
            </a:pPr>
            <a:endParaRPr sz="1500" b="0" i="0" u="none" strike="noStrike" cap="none">
              <a:solidFill>
                <a:schemeClr val="dk2"/>
              </a:solidFill>
              <a:latin typeface="Arial"/>
              <a:ea typeface="Arial"/>
              <a:cs typeface="Arial"/>
              <a:sym typeface="Arial"/>
            </a:endParaRPr>
          </a:p>
        </p:txBody>
      </p:sp>
      <p:pic>
        <p:nvPicPr>
          <p:cNvPr id="213" name="Google Shape;213;p29"/>
          <p:cNvPicPr preferRelativeResize="0"/>
          <p:nvPr/>
        </p:nvPicPr>
        <p:blipFill rotWithShape="1">
          <a:blip r:embed="rId3">
            <a:alphaModFix/>
          </a:blip>
          <a:srcRect/>
          <a:stretch/>
        </p:blipFill>
        <p:spPr>
          <a:xfrm>
            <a:off x="0" y="485575"/>
            <a:ext cx="3487000" cy="2318850"/>
          </a:xfrm>
          <a:prstGeom prst="rect">
            <a:avLst/>
          </a:prstGeom>
          <a:noFill/>
          <a:ln>
            <a:noFill/>
          </a:ln>
        </p:spPr>
      </p:pic>
      <p:sp>
        <p:nvSpPr>
          <p:cNvPr id="214" name="Google Shape;214;p29"/>
          <p:cNvSpPr txBox="1"/>
          <p:nvPr/>
        </p:nvSpPr>
        <p:spPr>
          <a:xfrm>
            <a:off x="79075" y="4149900"/>
            <a:ext cx="8817900" cy="55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Arial"/>
                <a:ea typeface="Arial"/>
                <a:cs typeface="Arial"/>
                <a:sym typeface="Arial"/>
              </a:rPr>
              <a:t>How will the business be successful?</a:t>
            </a: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Arial"/>
                <a:ea typeface="Arial"/>
                <a:cs typeface="Arial"/>
                <a:sym typeface="Arial"/>
              </a:rPr>
              <a:t>Good discounts for students, coupons, weekly interactive game specials and dance events, live music</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2773975"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Agenda</a:t>
            </a:r>
            <a:endParaRPr/>
          </a:p>
        </p:txBody>
      </p:sp>
      <p:grpSp>
        <p:nvGrpSpPr>
          <p:cNvPr id="220" name="Google Shape;220;p30"/>
          <p:cNvGrpSpPr/>
          <p:nvPr/>
        </p:nvGrpSpPr>
        <p:grpSpPr>
          <a:xfrm>
            <a:off x="2773968" y="1149141"/>
            <a:ext cx="3922922" cy="2259358"/>
            <a:chOff x="391086" y="683376"/>
            <a:chExt cx="3644822" cy="1815621"/>
          </a:xfrm>
        </p:grpSpPr>
        <p:sp>
          <p:nvSpPr>
            <p:cNvPr id="221" name="Google Shape;221;p30"/>
            <p:cNvSpPr txBox="1"/>
            <p:nvPr/>
          </p:nvSpPr>
          <p:spPr>
            <a:xfrm>
              <a:off x="825608" y="683376"/>
              <a:ext cx="3210300" cy="332400"/>
            </a:xfrm>
            <a:prstGeom prst="rect">
              <a:avLst/>
            </a:prstGeom>
            <a:solidFill>
              <a:srgbClr val="3637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742"/>
                <a:buFont typeface="Arial"/>
                <a:buNone/>
              </a:pPr>
              <a:r>
                <a:rPr lang="en" sz="1742" b="0" i="0" u="none" strike="noStrike" cap="none">
                  <a:solidFill>
                    <a:srgbClr val="FFFFFF"/>
                  </a:solidFill>
                  <a:latin typeface="Arial"/>
                  <a:ea typeface="Arial"/>
                  <a:cs typeface="Arial"/>
                  <a:sym typeface="Arial"/>
                </a:rPr>
                <a:t>Project Scope</a:t>
              </a: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391086" y="683376"/>
              <a:ext cx="365700" cy="332400"/>
            </a:xfrm>
            <a:prstGeom prst="rect">
              <a:avLst/>
            </a:prstGeom>
            <a:solidFill>
              <a:srgbClr val="36373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1369"/>
                <a:buFont typeface="Arial"/>
                <a:buNone/>
              </a:pPr>
              <a:endParaRPr sz="1369" b="1" i="0" u="none" strike="noStrike" cap="none">
                <a:solidFill>
                  <a:srgbClr val="FFFFFF"/>
                </a:solidFill>
                <a:latin typeface="Arial"/>
                <a:ea typeface="Arial"/>
                <a:cs typeface="Arial"/>
                <a:sym typeface="Arial"/>
              </a:endParaRPr>
            </a:p>
          </p:txBody>
        </p:sp>
        <p:sp>
          <p:nvSpPr>
            <p:cNvPr id="223" name="Google Shape;223;p30"/>
            <p:cNvSpPr txBox="1"/>
            <p:nvPr/>
          </p:nvSpPr>
          <p:spPr>
            <a:xfrm>
              <a:off x="825608" y="1422693"/>
              <a:ext cx="3210300" cy="332400"/>
            </a:xfrm>
            <a:prstGeom prst="rect">
              <a:avLst/>
            </a:prstGeom>
            <a:solidFill>
              <a:srgbClr val="3637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742"/>
                <a:buFont typeface="Arial"/>
                <a:buNone/>
              </a:pPr>
              <a:r>
                <a:rPr lang="en" sz="1742" b="0" i="0" u="none" strike="noStrike" cap="none">
                  <a:solidFill>
                    <a:srgbClr val="FFFFFF"/>
                  </a:solidFill>
                  <a:latin typeface="Arial"/>
                  <a:ea typeface="Arial"/>
                  <a:cs typeface="Arial"/>
                  <a:sym typeface="Arial"/>
                </a:rPr>
                <a:t>Project Planning</a:t>
              </a:r>
              <a:endParaRPr sz="1400" b="0" i="0" u="none" strike="noStrike" cap="none">
                <a:solidFill>
                  <a:srgbClr val="000000"/>
                </a:solidFill>
                <a:latin typeface="Arial"/>
                <a:ea typeface="Arial"/>
                <a:cs typeface="Arial"/>
                <a:sym typeface="Arial"/>
              </a:endParaRPr>
            </a:p>
          </p:txBody>
        </p:sp>
        <p:grpSp>
          <p:nvGrpSpPr>
            <p:cNvPr id="224" name="Google Shape;224;p30"/>
            <p:cNvGrpSpPr/>
            <p:nvPr/>
          </p:nvGrpSpPr>
          <p:grpSpPr>
            <a:xfrm>
              <a:off x="391086" y="1420710"/>
              <a:ext cx="365700" cy="332458"/>
              <a:chOff x="404041" y="1139190"/>
              <a:chExt cx="365700" cy="365700"/>
            </a:xfrm>
          </p:grpSpPr>
          <p:sp>
            <p:nvSpPr>
              <p:cNvPr id="225" name="Google Shape;225;p30"/>
              <p:cNvSpPr txBox="1"/>
              <p:nvPr/>
            </p:nvSpPr>
            <p:spPr>
              <a:xfrm>
                <a:off x="404041" y="1139190"/>
                <a:ext cx="365700" cy="365700"/>
              </a:xfrm>
              <a:prstGeom prst="rect">
                <a:avLst/>
              </a:prstGeom>
              <a:solidFill>
                <a:srgbClr val="36373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1369"/>
                  <a:buFont typeface="Arial"/>
                  <a:buNone/>
                </a:pPr>
                <a:endParaRPr sz="1369" b="1" i="0" u="none" strike="noStrike" cap="none">
                  <a:solidFill>
                    <a:srgbClr val="FFFFFF"/>
                  </a:solidFill>
                  <a:latin typeface="Arial"/>
                  <a:ea typeface="Arial"/>
                  <a:cs typeface="Arial"/>
                  <a:sym typeface="Arial"/>
                </a:endParaRPr>
              </a:p>
            </p:txBody>
          </p:sp>
          <p:sp>
            <p:nvSpPr>
              <p:cNvPr id="226" name="Google Shape;226;p30"/>
              <p:cNvSpPr/>
              <p:nvPr/>
            </p:nvSpPr>
            <p:spPr>
              <a:xfrm>
                <a:off x="533400" y="1264594"/>
                <a:ext cx="109800" cy="109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69"/>
                  <a:buFont typeface="Arial"/>
                  <a:buNone/>
                </a:pPr>
                <a:endParaRPr sz="1369" b="1" i="0" u="none" strike="noStrike" cap="none">
                  <a:solidFill>
                    <a:srgbClr val="FFFFFF"/>
                  </a:solidFill>
                  <a:latin typeface="Arial"/>
                  <a:ea typeface="Arial"/>
                  <a:cs typeface="Arial"/>
                  <a:sym typeface="Arial"/>
                </a:endParaRPr>
              </a:p>
            </p:txBody>
          </p:sp>
        </p:grpSp>
        <p:sp>
          <p:nvSpPr>
            <p:cNvPr id="227" name="Google Shape;227;p30"/>
            <p:cNvSpPr txBox="1"/>
            <p:nvPr/>
          </p:nvSpPr>
          <p:spPr>
            <a:xfrm>
              <a:off x="825608" y="1049744"/>
              <a:ext cx="3210300" cy="332400"/>
            </a:xfrm>
            <a:prstGeom prst="rect">
              <a:avLst/>
            </a:prstGeom>
            <a:solidFill>
              <a:srgbClr val="3637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742"/>
                <a:buFont typeface="Arial"/>
                <a:buNone/>
              </a:pPr>
              <a:r>
                <a:rPr lang="en" sz="1742" b="0" i="0" u="none" strike="noStrike" cap="none">
                  <a:solidFill>
                    <a:srgbClr val="FFFFFF"/>
                  </a:solidFill>
                  <a:latin typeface="Arial"/>
                  <a:ea typeface="Arial"/>
                  <a:cs typeface="Arial"/>
                  <a:sym typeface="Arial"/>
                </a:rPr>
                <a:t>Project Requirement Collection</a:t>
              </a:r>
              <a:endParaRPr sz="1400" b="0" i="0" u="none" strike="noStrike" cap="none">
                <a:solidFill>
                  <a:srgbClr val="000000"/>
                </a:solidFill>
                <a:latin typeface="Arial"/>
                <a:ea typeface="Arial"/>
                <a:cs typeface="Arial"/>
                <a:sym typeface="Arial"/>
              </a:endParaRPr>
            </a:p>
          </p:txBody>
        </p:sp>
        <p:grpSp>
          <p:nvGrpSpPr>
            <p:cNvPr id="228" name="Google Shape;228;p30"/>
            <p:cNvGrpSpPr/>
            <p:nvPr/>
          </p:nvGrpSpPr>
          <p:grpSpPr>
            <a:xfrm>
              <a:off x="391086" y="1047761"/>
              <a:ext cx="365700" cy="332458"/>
              <a:chOff x="404041" y="1139190"/>
              <a:chExt cx="365700" cy="365700"/>
            </a:xfrm>
          </p:grpSpPr>
          <p:sp>
            <p:nvSpPr>
              <p:cNvPr id="229" name="Google Shape;229;p30"/>
              <p:cNvSpPr txBox="1"/>
              <p:nvPr/>
            </p:nvSpPr>
            <p:spPr>
              <a:xfrm>
                <a:off x="404041" y="1139190"/>
                <a:ext cx="365700" cy="365700"/>
              </a:xfrm>
              <a:prstGeom prst="rect">
                <a:avLst/>
              </a:prstGeom>
              <a:solidFill>
                <a:srgbClr val="36373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1369"/>
                  <a:buFont typeface="Arial"/>
                  <a:buNone/>
                </a:pPr>
                <a:endParaRPr sz="1369" b="1" i="0" u="none" strike="noStrike" cap="none">
                  <a:solidFill>
                    <a:srgbClr val="FFFFFF"/>
                  </a:solidFill>
                  <a:latin typeface="Arial"/>
                  <a:ea typeface="Arial"/>
                  <a:cs typeface="Arial"/>
                  <a:sym typeface="Arial"/>
                </a:endParaRPr>
              </a:p>
            </p:txBody>
          </p:sp>
          <p:sp>
            <p:nvSpPr>
              <p:cNvPr id="230" name="Google Shape;230;p30"/>
              <p:cNvSpPr/>
              <p:nvPr/>
            </p:nvSpPr>
            <p:spPr>
              <a:xfrm>
                <a:off x="533400" y="1264594"/>
                <a:ext cx="109800" cy="1098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69"/>
                  <a:buFont typeface="Arial"/>
                  <a:buNone/>
                </a:pPr>
                <a:endParaRPr sz="1369" b="1" i="0" u="none" strike="noStrike" cap="none">
                  <a:solidFill>
                    <a:srgbClr val="FFFFFF"/>
                  </a:solidFill>
                  <a:latin typeface="Arial"/>
                  <a:ea typeface="Arial"/>
                  <a:cs typeface="Arial"/>
                  <a:sym typeface="Arial"/>
                </a:endParaRPr>
              </a:p>
            </p:txBody>
          </p:sp>
        </p:grpSp>
        <p:sp>
          <p:nvSpPr>
            <p:cNvPr id="231" name="Google Shape;231;p30"/>
            <p:cNvSpPr txBox="1"/>
            <p:nvPr/>
          </p:nvSpPr>
          <p:spPr>
            <a:xfrm>
              <a:off x="825608" y="1795642"/>
              <a:ext cx="3210300" cy="330600"/>
            </a:xfrm>
            <a:prstGeom prst="rect">
              <a:avLst/>
            </a:prstGeom>
            <a:solidFill>
              <a:srgbClr val="3637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742"/>
                <a:buFont typeface="Arial"/>
                <a:buNone/>
              </a:pPr>
              <a:r>
                <a:rPr lang="en" sz="1742" b="0" i="0" u="none" strike="noStrike" cap="none">
                  <a:solidFill>
                    <a:srgbClr val="FFFFFF"/>
                  </a:solidFill>
                  <a:latin typeface="Arial"/>
                  <a:ea typeface="Arial"/>
                  <a:cs typeface="Arial"/>
                  <a:sym typeface="Arial"/>
                </a:rPr>
                <a:t>Project Execution</a:t>
              </a:r>
              <a:endParaRPr sz="1400" b="0" i="0" u="none" strike="noStrike" cap="none">
                <a:solidFill>
                  <a:srgbClr val="000000"/>
                </a:solidFill>
                <a:latin typeface="Arial"/>
                <a:ea typeface="Arial"/>
                <a:cs typeface="Arial"/>
                <a:sym typeface="Arial"/>
              </a:endParaRPr>
            </a:p>
          </p:txBody>
        </p:sp>
        <p:sp>
          <p:nvSpPr>
            <p:cNvPr id="232" name="Google Shape;232;p30"/>
            <p:cNvSpPr txBox="1"/>
            <p:nvPr/>
          </p:nvSpPr>
          <p:spPr>
            <a:xfrm>
              <a:off x="391086" y="1793648"/>
              <a:ext cx="365700" cy="332400"/>
            </a:xfrm>
            <a:prstGeom prst="rect">
              <a:avLst/>
            </a:prstGeom>
            <a:solidFill>
              <a:srgbClr val="36373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1369"/>
                <a:buFont typeface="Arial"/>
                <a:buNone/>
              </a:pPr>
              <a:endParaRPr sz="1369" b="1" i="0" u="none" strike="noStrike" cap="none">
                <a:solidFill>
                  <a:srgbClr val="FFFFFF"/>
                </a:solidFill>
                <a:latin typeface="Arial"/>
                <a:ea typeface="Arial"/>
                <a:cs typeface="Arial"/>
                <a:sym typeface="Arial"/>
              </a:endParaRPr>
            </a:p>
          </p:txBody>
        </p:sp>
        <p:sp>
          <p:nvSpPr>
            <p:cNvPr id="233" name="Google Shape;233;p30"/>
            <p:cNvSpPr/>
            <p:nvPr/>
          </p:nvSpPr>
          <p:spPr>
            <a:xfrm>
              <a:off x="520445" y="799754"/>
              <a:ext cx="109800" cy="999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69"/>
                <a:buFont typeface="Arial"/>
                <a:buNone/>
              </a:pPr>
              <a:endParaRPr sz="1369" b="1" i="0" u="none" strike="noStrike" cap="none">
                <a:solidFill>
                  <a:srgbClr val="FFFFFF"/>
                </a:solidFill>
                <a:latin typeface="Arial"/>
                <a:ea typeface="Arial"/>
                <a:cs typeface="Arial"/>
                <a:sym typeface="Arial"/>
              </a:endParaRPr>
            </a:p>
          </p:txBody>
        </p:sp>
        <p:sp>
          <p:nvSpPr>
            <p:cNvPr id="234" name="Google Shape;234;p30"/>
            <p:cNvSpPr txBox="1"/>
            <p:nvPr/>
          </p:nvSpPr>
          <p:spPr>
            <a:xfrm>
              <a:off x="825608" y="2166597"/>
              <a:ext cx="3210300" cy="332400"/>
            </a:xfrm>
            <a:prstGeom prst="rect">
              <a:avLst/>
            </a:prstGeom>
            <a:solidFill>
              <a:srgbClr val="3637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742"/>
                <a:buFont typeface="Arial"/>
                <a:buNone/>
              </a:pPr>
              <a:r>
                <a:rPr lang="en" sz="1742" b="0" i="0" u="none" strike="noStrike" cap="none">
                  <a:solidFill>
                    <a:srgbClr val="FFFFFF"/>
                  </a:solidFill>
                  <a:latin typeface="Arial"/>
                  <a:ea typeface="Arial"/>
                  <a:cs typeface="Arial"/>
                  <a:sym typeface="Arial"/>
                </a:rPr>
                <a:t>Project Closure</a:t>
              </a:r>
              <a:endParaRPr sz="1400" b="0" i="0" u="none" strike="noStrike" cap="none">
                <a:solidFill>
                  <a:srgbClr val="000000"/>
                </a:solidFill>
                <a:latin typeface="Arial"/>
                <a:ea typeface="Arial"/>
                <a:cs typeface="Arial"/>
                <a:sym typeface="Arial"/>
              </a:endParaRPr>
            </a:p>
          </p:txBody>
        </p:sp>
        <p:sp>
          <p:nvSpPr>
            <p:cNvPr id="235" name="Google Shape;235;p30"/>
            <p:cNvSpPr txBox="1"/>
            <p:nvPr/>
          </p:nvSpPr>
          <p:spPr>
            <a:xfrm>
              <a:off x="391086" y="2166596"/>
              <a:ext cx="365700" cy="332400"/>
            </a:xfrm>
            <a:prstGeom prst="rect">
              <a:avLst/>
            </a:prstGeom>
            <a:solidFill>
              <a:srgbClr val="363738"/>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1369"/>
                <a:buFont typeface="Arial"/>
                <a:buNone/>
              </a:pPr>
              <a:endParaRPr sz="1369" b="1" i="0" u="none" strike="noStrike" cap="none">
                <a:solidFill>
                  <a:srgbClr val="FFFFFF"/>
                </a:solidFill>
                <a:latin typeface="Arial"/>
                <a:ea typeface="Arial"/>
                <a:cs typeface="Arial"/>
                <a:sym typeface="Arial"/>
              </a:endParaRPr>
            </a:p>
          </p:txBody>
        </p:sp>
      </p:grpSp>
      <p:sp>
        <p:nvSpPr>
          <p:cNvPr id="236" name="Google Shape;236;p30"/>
          <p:cNvSpPr/>
          <p:nvPr/>
        </p:nvSpPr>
        <p:spPr>
          <a:xfrm>
            <a:off x="2892045" y="3113811"/>
            <a:ext cx="118200" cy="1242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69"/>
              <a:buFont typeface="Arial"/>
              <a:buNone/>
            </a:pPr>
            <a:endParaRPr sz="1369" b="1" i="0" u="none" strike="noStrike" cap="none">
              <a:solidFill>
                <a:srgbClr val="FFFFFF"/>
              </a:solidFill>
              <a:latin typeface="Arial"/>
              <a:ea typeface="Arial"/>
              <a:cs typeface="Arial"/>
              <a:sym typeface="Arial"/>
            </a:endParaRPr>
          </a:p>
        </p:txBody>
      </p:sp>
      <p:sp>
        <p:nvSpPr>
          <p:cNvPr id="237" name="Google Shape;237;p30"/>
          <p:cNvSpPr/>
          <p:nvPr/>
        </p:nvSpPr>
        <p:spPr>
          <a:xfrm>
            <a:off x="2900584" y="2695450"/>
            <a:ext cx="118200" cy="1242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69"/>
              <a:buFont typeface="Arial"/>
              <a:buNone/>
            </a:pPr>
            <a:endParaRPr sz="1369" b="1" i="0" u="none" strike="noStrike" cap="non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body" idx="1"/>
          </p:nvPr>
        </p:nvSpPr>
        <p:spPr>
          <a:xfrm>
            <a:off x="3929073" y="724425"/>
            <a:ext cx="3646500" cy="3672900"/>
          </a:xfrm>
          <a:prstGeom prst="rect">
            <a:avLst/>
          </a:prstGeom>
          <a:noFill/>
          <a:ln>
            <a:noFill/>
          </a:ln>
        </p:spPr>
        <p:txBody>
          <a:bodyPr spcFirstLastPara="1" wrap="square" lIns="41150" tIns="34275" rIns="68575" bIns="34275" anchor="ctr" anchorCtr="0">
            <a:noAutofit/>
          </a:bodyPr>
          <a:lstStyle/>
          <a:p>
            <a:pPr marL="0" lvl="0" indent="0" algn="l" rtl="0">
              <a:lnSpc>
                <a:spcPct val="90000"/>
              </a:lnSpc>
              <a:spcBef>
                <a:spcPts val="0"/>
              </a:spcBef>
              <a:spcAft>
                <a:spcPts val="0"/>
              </a:spcAft>
              <a:buClr>
                <a:schemeClr val="lt1"/>
              </a:buClr>
              <a:buSzPts val="4000"/>
              <a:buNone/>
            </a:pPr>
            <a:r>
              <a:rPr lang="en" sz="4000">
                <a:latin typeface="Source Sans Pro"/>
                <a:ea typeface="Source Sans Pro"/>
                <a:cs typeface="Source Sans Pro"/>
                <a:sym typeface="Source Sans Pro"/>
              </a:rPr>
              <a:t>Project Scope</a:t>
            </a:r>
            <a:endParaRPr sz="4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2"/>
              </a:buClr>
              <a:buSzPts val="3000"/>
              <a:buFont typeface="Century Gothic"/>
              <a:buNone/>
            </a:pPr>
            <a:r>
              <a:rPr lang="en"/>
              <a:t>Project Objective</a:t>
            </a:r>
            <a:endParaRPr/>
          </a:p>
        </p:txBody>
      </p:sp>
      <p:sp>
        <p:nvSpPr>
          <p:cNvPr id="249" name="Google Shape;249;p32"/>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400">
                <a:latin typeface="Arial"/>
                <a:ea typeface="Arial"/>
                <a:cs typeface="Arial"/>
                <a:sym typeface="Arial"/>
              </a:rPr>
              <a:t>To open a new restaurant within </a:t>
            </a:r>
            <a:r>
              <a:rPr lang="en" sz="2400" b="1">
                <a:latin typeface="Arial"/>
                <a:ea typeface="Arial"/>
                <a:cs typeface="Arial"/>
                <a:sym typeface="Arial"/>
              </a:rPr>
              <a:t>6 months</a:t>
            </a:r>
            <a:r>
              <a:rPr lang="en" sz="2400">
                <a:latin typeface="Arial"/>
                <a:ea typeface="Arial"/>
                <a:cs typeface="Arial"/>
                <a:sym typeface="Arial"/>
              </a:rPr>
              <a:t> with a budget of </a:t>
            </a:r>
            <a:r>
              <a:rPr lang="en" sz="2400" b="1">
                <a:latin typeface="Arial"/>
                <a:ea typeface="Arial"/>
                <a:cs typeface="Arial"/>
                <a:sym typeface="Arial"/>
              </a:rPr>
              <a:t>$1 million</a:t>
            </a:r>
            <a:r>
              <a:rPr lang="en" sz="2400">
                <a:latin typeface="Arial"/>
                <a:ea typeface="Arial"/>
                <a:cs typeface="Arial"/>
                <a:sym typeface="Arial"/>
              </a:rPr>
              <a:t> based on top-down approach. </a:t>
            </a:r>
            <a:endParaRPr sz="2400"/>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1985</Words>
  <Application>Microsoft Macintosh PowerPoint</Application>
  <PresentationFormat>On-screen Show (16:9)</PresentationFormat>
  <Paragraphs>392</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Lato</vt:lpstr>
      <vt:lpstr>Calibri</vt:lpstr>
      <vt:lpstr>Arial</vt:lpstr>
      <vt:lpstr>Raleway</vt:lpstr>
      <vt:lpstr>Century Gothic</vt:lpstr>
      <vt:lpstr>Source Sans Pro</vt:lpstr>
      <vt:lpstr>Noto Sans Symbols</vt:lpstr>
      <vt:lpstr>Ion</vt:lpstr>
      <vt:lpstr>Ion</vt:lpstr>
      <vt:lpstr>SugarSpice Makers  </vt:lpstr>
      <vt:lpstr>PowerPoint Presentation</vt:lpstr>
      <vt:lpstr>Who we are</vt:lpstr>
      <vt:lpstr>The Client</vt:lpstr>
      <vt:lpstr>Project ‘SugarSpice Makers’ </vt:lpstr>
      <vt:lpstr>PowerPoint Presentation</vt:lpstr>
      <vt:lpstr>Agenda</vt:lpstr>
      <vt:lpstr>PowerPoint Presentation</vt:lpstr>
      <vt:lpstr>Project Objective</vt:lpstr>
      <vt:lpstr>Requirement Collection stage</vt:lpstr>
      <vt:lpstr>Deliverables</vt:lpstr>
      <vt:lpstr>Milestones</vt:lpstr>
      <vt:lpstr>Assumptions  Renovation of space will be completed by December 10th 2018 Project will finish in budget and will meet safety regulations Project will be completed by 12th December 2018 by ending with the Inauguration event  Constraints  Time limit  </vt:lpstr>
      <vt:lpstr>PowerPoint Presentation</vt:lpstr>
      <vt:lpstr>Project Team Structure</vt:lpstr>
      <vt:lpstr>The Hierarchy </vt:lpstr>
      <vt:lpstr>The Hierarchy </vt:lpstr>
      <vt:lpstr>RACI chart</vt:lpstr>
      <vt:lpstr>PowerPoint Presentation</vt:lpstr>
      <vt:lpstr>Work Breakdown Structure</vt:lpstr>
      <vt:lpstr>Cost Management</vt:lpstr>
      <vt:lpstr>Overhead Costs</vt:lpstr>
      <vt:lpstr>Cost Management</vt:lpstr>
      <vt:lpstr>Cost Breakdown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problems before Restaurant launch </vt:lpstr>
      <vt:lpstr>FMEA Quantitative Risk Management </vt:lpstr>
      <vt:lpstr>Quantitative Risk Management </vt:lpstr>
      <vt:lpstr>Qualitative analysis</vt:lpstr>
      <vt:lpstr>PowerPoint Presentation</vt:lpstr>
      <vt:lpstr>PowerPoint Presentation</vt:lpstr>
      <vt:lpstr>PowerPoint Presentation</vt:lpstr>
      <vt:lpstr>PowerPoint Presentation</vt:lpstr>
      <vt:lpstr>General Wrap Up</vt:lpstr>
      <vt:lpstr>General Wrap Up (Continued)</vt:lpstr>
      <vt:lpstr>Project Completion 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SugarSpice Makers  </dc:title>
  <cp:lastModifiedBy>Laukik Deepak Gaikwad</cp:lastModifiedBy>
  <cp:revision>1</cp:revision>
  <dcterms:modified xsi:type="dcterms:W3CDTF">2020-07-17T17:33:35Z</dcterms:modified>
</cp:coreProperties>
</file>